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4"/>
  </p:notesMasterIdLst>
  <p:sldIdLst>
    <p:sldId id="256" r:id="rId2"/>
    <p:sldId id="321" r:id="rId3"/>
    <p:sldId id="322" r:id="rId4"/>
    <p:sldId id="323" r:id="rId5"/>
    <p:sldId id="283" r:id="rId6"/>
    <p:sldId id="275" r:id="rId7"/>
    <p:sldId id="325" r:id="rId8"/>
    <p:sldId id="267" r:id="rId9"/>
    <p:sldId id="261" r:id="rId10"/>
    <p:sldId id="284" r:id="rId11"/>
    <p:sldId id="285" r:id="rId12"/>
    <p:sldId id="286" r:id="rId13"/>
    <p:sldId id="287" r:id="rId14"/>
    <p:sldId id="259" r:id="rId15"/>
    <p:sldId id="304" r:id="rId16"/>
    <p:sldId id="303" r:id="rId17"/>
    <p:sldId id="334" r:id="rId18"/>
    <p:sldId id="307" r:id="rId19"/>
    <p:sldId id="311" r:id="rId20"/>
    <p:sldId id="320" r:id="rId21"/>
    <p:sldId id="312" r:id="rId22"/>
    <p:sldId id="305" r:id="rId23"/>
    <p:sldId id="335" r:id="rId24"/>
    <p:sldId id="333" r:id="rId25"/>
    <p:sldId id="262" r:id="rId26"/>
    <p:sldId id="264" r:id="rId27"/>
    <p:sldId id="278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258" r:id="rId36"/>
    <p:sldId id="279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266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263" r:id="rId60"/>
    <p:sldId id="281" r:id="rId61"/>
    <p:sldId id="336" r:id="rId62"/>
    <p:sldId id="337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8E122C"/>
    <a:srgbClr val="A1919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91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E29BE-5645-461B-824E-62EAD7E2CDC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FADF3-A7A2-4B5B-9765-B01F019FA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1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F002-0E70-4F22-A537-683E7B97C2EE}" type="datetime1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7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7C59-FE83-4D73-8B98-38F09F013915}" type="datetime1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45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BFCF2-587B-44E0-9D29-9B2CA607CA20}" type="datetime1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36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2064-C4A2-4606-AE61-0246E53A075B}" type="datetime1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86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0F6-57E2-4C44-88B6-CF3EE3C0610C}" type="datetime1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55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CA27-7969-4739-BB1F-7BDCA583ABB3}" type="datetime1">
              <a:rPr lang="fr-FR" smtClean="0"/>
              <a:t>10/12/2024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1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993F-F408-4A4D-B247-9CEBEB15BB95}" type="datetime1">
              <a:rPr lang="fr-FR" smtClean="0"/>
              <a:t>10/12/2024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4B6C-F9E5-431D-849A-7A1B27BB92B7}" type="datetime1">
              <a:rPr lang="fr-FR" smtClean="0"/>
              <a:t>10/12/2024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77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272C-394F-48A1-8972-650F7A20674F}" type="datetime1">
              <a:rPr lang="fr-FR" smtClean="0"/>
              <a:t>10/12/2024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45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5C29-845C-42E5-AA1B-8F0E0C3132EE}" type="datetime1">
              <a:rPr lang="fr-FR" smtClean="0"/>
              <a:t>10/12/2024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27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DC6D-9606-442B-A7E9-2DEC6223DF79}" type="datetime1">
              <a:rPr lang="fr-FR" smtClean="0"/>
              <a:t>10/12/2024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89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8F33F-E975-4693-AC80-E758CA22D4C0}" type="datetime1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8431-0E9D-4DA9-90FC-878837433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67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web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8064386/dbscan-vs-optics-for-automatic-clustering" TargetMode="External"/><Relationship Id="rId2" Type="http://schemas.openxmlformats.org/officeDocument/2006/relationships/hyperlink" Target="https://www.atlantbh.com/clustering-algorithms-dbscan-vs-optics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sers.informatik.uni-halle.de/~hinnebur/PS_Files/denclue2_0_ida2007.pdf" TargetMode="External"/><Relationship Id="rId4" Type="http://schemas.openxmlformats.org/officeDocument/2006/relationships/hyperlink" Target="https://cofactorgenomics.com/curse-of-dimensionality-wk-16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ACDDBAB-C61C-4806-F155-F20D47C517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4080710" y="2502303"/>
            <a:ext cx="5525404" cy="41169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B3D766-9C9C-E727-5FD9-601EE52D8AF7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8BF552-ECDE-25DE-52DD-148D458B8FD8}"/>
              </a:ext>
            </a:extLst>
          </p:cNvPr>
          <p:cNvSpPr/>
          <p:nvPr/>
        </p:nvSpPr>
        <p:spPr>
          <a:xfrm>
            <a:off x="213851" y="415563"/>
            <a:ext cx="8716297" cy="2303056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>
                <a:latin typeface="Book Antiqua" panose="02040602050305030304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CLUSTERING BASÉ SUR LA DENSITÉ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F05DC4-157A-CBD2-55A8-34370E0DD99B}"/>
              </a:ext>
            </a:extLst>
          </p:cNvPr>
          <p:cNvSpPr txBox="1"/>
          <p:nvPr/>
        </p:nvSpPr>
        <p:spPr>
          <a:xfrm>
            <a:off x="213851" y="3072701"/>
            <a:ext cx="403185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par:</a:t>
            </a:r>
            <a:b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ISSMAELI Ali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AMAZIRH Younes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OUBERHAMOU Mohamed Amine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AGHNAJ Mohamed Yassine</a:t>
            </a:r>
          </a:p>
        </p:txBody>
      </p:sp>
    </p:spTree>
    <p:extLst>
      <p:ext uri="{BB962C8B-B14F-4D97-AF65-F5344CB8AC3E}">
        <p14:creationId xmlns:p14="http://schemas.microsoft.com/office/powerpoint/2010/main" val="2763415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6A8B-B9A0-95F3-6457-0D748267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F934DC-B598-CB80-43FE-B5C8DE9F1DC5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422AFB-3C01-A680-FDD1-261021A9B23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BADEA8D7-E47E-BAFA-7E79-DAC4E6E2E5D0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C3FB152-266E-7B1F-6750-C9360E077995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B86933-E5C0-4492-EE74-60BA03C5DCEB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7B63D0D-66B5-8BB9-1107-322E3B821324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EE34B8C-5951-9212-74AA-4CD7EB358414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2B29830-8128-010F-364B-2801633FD006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7" name="Accolade ouvrante 15">
            <a:extLst>
              <a:ext uri="{FF2B5EF4-FFF2-40B4-BE49-F238E27FC236}">
                <a16:creationId xmlns:a16="http://schemas.microsoft.com/office/drawing/2014/main" id="{BBD2FEBB-D316-FFE7-BA1B-7F14525BE3A2}"/>
              </a:ext>
            </a:extLst>
          </p:cNvPr>
          <p:cNvSpPr/>
          <p:nvPr/>
        </p:nvSpPr>
        <p:spPr>
          <a:xfrm>
            <a:off x="1906698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15">
            <a:extLst>
              <a:ext uri="{FF2B5EF4-FFF2-40B4-BE49-F238E27FC236}">
                <a16:creationId xmlns:a16="http://schemas.microsoft.com/office/drawing/2014/main" id="{75B761A3-04AC-73B8-3885-4DC8D1A04DBE}"/>
              </a:ext>
            </a:extLst>
          </p:cNvPr>
          <p:cNvSpPr/>
          <p:nvPr/>
        </p:nvSpPr>
        <p:spPr>
          <a:xfrm flipH="1">
            <a:off x="3591277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C2916AF-E4A7-414E-7B80-B18E80F8ADB2}"/>
              </a:ext>
            </a:extLst>
          </p:cNvPr>
          <p:cNvSpPr txBox="1"/>
          <p:nvPr/>
        </p:nvSpPr>
        <p:spPr>
          <a:xfrm>
            <a:off x="733648" y="1010096"/>
            <a:ext cx="7719237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Clustering basé sur la densité</a:t>
            </a:r>
            <a:endParaRPr lang="fr-FR" sz="2800" dirty="0"/>
          </a:p>
          <a:p>
            <a:pPr indent="274320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</a:pPr>
            <a:r>
              <a:rPr lang="fr-FR" dirty="0"/>
              <a:t>C’est une méthode de partitionnement qui identifie des clusters comme des espaces de </a:t>
            </a:r>
            <a:r>
              <a:rPr lang="fr-FR" b="1" dirty="0"/>
              <a:t>haute densité de points </a:t>
            </a:r>
            <a:r>
              <a:rPr lang="fr-FR" i="1" u="sng" dirty="0"/>
              <a:t>séparés</a:t>
            </a:r>
            <a:r>
              <a:rPr lang="fr-FR" dirty="0"/>
              <a:t> par des espaces de </a:t>
            </a:r>
            <a:r>
              <a:rPr lang="fr-FR" b="1" dirty="0"/>
              <a:t>faible densité de points</a:t>
            </a:r>
            <a:r>
              <a:rPr lang="fr-FR" dirty="0"/>
              <a:t> dans l’espace des données.</a:t>
            </a:r>
          </a:p>
          <a:p>
            <a:pPr indent="274320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</a:pPr>
            <a:r>
              <a:rPr lang="fr-FR" dirty="0"/>
              <a:t>La définition des clusters dans ce cas repose sur deux notions importantes: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B70A648-42BA-42BD-EA39-C467CC43AFCB}"/>
              </a:ext>
            </a:extLst>
          </p:cNvPr>
          <p:cNvGrpSpPr/>
          <p:nvPr/>
        </p:nvGrpSpPr>
        <p:grpSpPr>
          <a:xfrm>
            <a:off x="1154130" y="3615528"/>
            <a:ext cx="7022284" cy="2510530"/>
            <a:chOff x="1060858" y="3540222"/>
            <a:chExt cx="7022284" cy="251053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71C3B30-1673-27C8-9CA2-9D0C9AF8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858" y="3927736"/>
              <a:ext cx="7022284" cy="2123016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DF72D5C-3420-55DD-2054-4E4D9B9D35FD}"/>
                </a:ext>
              </a:extLst>
            </p:cNvPr>
            <p:cNvSpPr txBox="1"/>
            <p:nvPr/>
          </p:nvSpPr>
          <p:spPr>
            <a:xfrm>
              <a:off x="1178398" y="3540222"/>
              <a:ext cx="27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Atteignabilité par densité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B375DFB-0156-7FD4-44AC-D36E1E259120}"/>
                </a:ext>
              </a:extLst>
            </p:cNvPr>
            <p:cNvSpPr txBox="1"/>
            <p:nvPr/>
          </p:nvSpPr>
          <p:spPr>
            <a:xfrm>
              <a:off x="4768129" y="3558404"/>
              <a:ext cx="27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Connectivité par densité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4F8E67A-35E4-7579-1F38-272572DB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99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CA661-2FFD-6EFB-1C21-C41A2888B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BA85C04-F575-5D92-ACA1-0E6974BDCD6D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BDE55E-1EE1-B25F-A913-140ED4E2DB1E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5FD1A8B0-8F70-F678-2442-BE7ABBA25BBE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C7DFD9-6C9C-2EE0-9C95-03C9E3992D5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4F5370-D77A-150F-FDD0-618887AE3FA7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F687FE1-047D-2B63-0679-CCB7D0BCA639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F423F9E-E9D4-BED4-21A2-F8C9E5B56BE4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1B11097-F932-2A9E-59A3-844C3CF85E00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7" name="Accolade ouvrante 15">
            <a:extLst>
              <a:ext uri="{FF2B5EF4-FFF2-40B4-BE49-F238E27FC236}">
                <a16:creationId xmlns:a16="http://schemas.microsoft.com/office/drawing/2014/main" id="{6ED44123-DF64-1D41-D21A-B98B7BE02975}"/>
              </a:ext>
            </a:extLst>
          </p:cNvPr>
          <p:cNvSpPr/>
          <p:nvPr/>
        </p:nvSpPr>
        <p:spPr>
          <a:xfrm>
            <a:off x="1906698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15">
            <a:extLst>
              <a:ext uri="{FF2B5EF4-FFF2-40B4-BE49-F238E27FC236}">
                <a16:creationId xmlns:a16="http://schemas.microsoft.com/office/drawing/2014/main" id="{7EE2511A-16BC-1E61-AF61-F8ACE8428597}"/>
              </a:ext>
            </a:extLst>
          </p:cNvPr>
          <p:cNvSpPr/>
          <p:nvPr/>
        </p:nvSpPr>
        <p:spPr>
          <a:xfrm flipH="1">
            <a:off x="3591277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205CF80-12CF-883D-6A60-ED9ACEB26914}"/>
                  </a:ext>
                </a:extLst>
              </p:cNvPr>
              <p:cNvSpPr txBox="1"/>
              <p:nvPr/>
            </p:nvSpPr>
            <p:spPr>
              <a:xfrm>
                <a:off x="744588" y="1211553"/>
                <a:ext cx="7782724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274320"/>
                <a:r>
                  <a:rPr lang="fr-FR" dirty="0"/>
                  <a:t>On définit les paramètres suivants,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un point de l’espace des données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(dataset) :</a:t>
                </a:r>
              </a:p>
              <a:p>
                <a:pPr indent="274320"/>
                <a:endParaRPr lang="fr-FR" dirty="0"/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fr-FR" dirty="0"/>
                  <a:t> : </a:t>
                </a:r>
                <a:r>
                  <a:rPr lang="fr-FR" b="1" dirty="0"/>
                  <a:t>Rayon fixe </a:t>
                </a:r>
                <a:r>
                  <a:rPr lang="fr-FR" dirty="0"/>
                  <a:t>du voisinage d’un point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dirty="0"/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𝑁𝐸𝑝𝑠</m:t>
                    </m:r>
                    <m:d>
                      <m:d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∈</m:t>
                    </m:r>
                    <m:f>
                      <m:fPr>
                        <m:type m:val="lin"/>
                        <m:ctrlP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𝐸𝑝𝑠</m:t>
                        </m:r>
                      </m:den>
                    </m:f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: L’ensemble des </a:t>
                </a:r>
                <a:r>
                  <a:rPr lang="fr-FR" b="1" dirty="0"/>
                  <a:t>voisins</a:t>
                </a:r>
                <a:r>
                  <a:rPr lang="fr-FR" dirty="0"/>
                  <a:t> du point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</a:t>
                </a: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dirty="0"/>
                  <a:t> : Nombre minimal de points voisins pour 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soit un point </a:t>
                </a:r>
                <a:r>
                  <a:rPr lang="fr-FR" b="1" dirty="0"/>
                  <a:t>dense</a:t>
                </a:r>
                <a:r>
                  <a:rPr lang="fr-FR" dirty="0"/>
                  <a:t> 		     (core point)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205CF80-12CF-883D-6A60-ED9ACEB26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88" y="1211553"/>
                <a:ext cx="7782724" cy="2262158"/>
              </a:xfrm>
              <a:prstGeom prst="rect">
                <a:avLst/>
              </a:prstGeom>
              <a:blipFill>
                <a:blip r:embed="rId2"/>
                <a:stretch>
                  <a:fillRect l="-626" t="-1617" b="-35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AE97186-108C-3555-3AAF-43CF58EF9D9A}"/>
                  </a:ext>
                </a:extLst>
              </p:cNvPr>
              <p:cNvSpPr txBox="1"/>
              <p:nvPr/>
            </p:nvSpPr>
            <p:spPr>
              <a:xfrm>
                <a:off x="937993" y="3993855"/>
                <a:ext cx="7536250" cy="19082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fr-FR" sz="2400" b="1" u="sng" dirty="0"/>
                  <a:t>Propriété :</a:t>
                </a:r>
                <a:r>
                  <a:rPr lang="fr-FR" sz="2400" b="1" dirty="0"/>
                  <a:t> </a:t>
                </a:r>
                <a:r>
                  <a:rPr lang="fr-FR" sz="2400" dirty="0"/>
                  <a:t>Point dense</a:t>
                </a:r>
              </a:p>
              <a:p>
                <a:pPr indent="274320">
                  <a:spcBef>
                    <a:spcPts val="600"/>
                  </a:spcBef>
                  <a:spcAft>
                    <a:spcPts val="1800"/>
                  </a:spcAft>
                </a:pPr>
                <a:r>
                  <a:rPr lang="fr-FR" dirty="0"/>
                  <a:t>Le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est appelé un </a:t>
                </a:r>
                <a:r>
                  <a:rPr lang="fr-FR" b="1" dirty="0"/>
                  <a:t>point dense </a:t>
                </a:r>
                <a:r>
                  <a:rPr lang="fr-FR" dirty="0"/>
                  <a:t>(core point) pour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dirty="0"/>
                  <a:t> donnés si :</a:t>
                </a:r>
              </a:p>
              <a:p>
                <a:pPr indent="27432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𝑁𝐸𝑝𝑠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𝑀𝑖𝑛𝑃𝑡𝑠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AE97186-108C-3555-3AAF-43CF58EF9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93" y="3993855"/>
                <a:ext cx="7536250" cy="1908215"/>
              </a:xfrm>
              <a:prstGeom prst="rect">
                <a:avLst/>
              </a:prstGeom>
              <a:blipFill>
                <a:blip r:embed="rId3"/>
                <a:stretch>
                  <a:fillRect l="-1212" t="-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7D019C-0EF1-D8D6-842B-BCDFD293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23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79DC-0769-E1FE-1FAF-5C805259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6E5D92-C40A-3CAA-2AA6-1693C89EB69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8DFAA0-2833-B0E8-BEE6-3D44C67E480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6D0E8939-59A6-AB85-0BA3-3D07DE88CC8A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FFABEE-47BA-096F-51EC-6C00F4E87378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80C31E2-AC3F-D269-28A6-72F3E29BDA8C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2CD384-E0C9-604C-50AF-5F765449014C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66D9145-EDD2-A9A3-DC85-2CA29A8CAC9E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A21257-CBB0-DABF-D41F-41826CE966C8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7" name="Accolade ouvrante 15">
            <a:extLst>
              <a:ext uri="{FF2B5EF4-FFF2-40B4-BE49-F238E27FC236}">
                <a16:creationId xmlns:a16="http://schemas.microsoft.com/office/drawing/2014/main" id="{EFB32430-512A-FBBF-9953-B59E82C26328}"/>
              </a:ext>
            </a:extLst>
          </p:cNvPr>
          <p:cNvSpPr/>
          <p:nvPr/>
        </p:nvSpPr>
        <p:spPr>
          <a:xfrm>
            <a:off x="1906698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15">
            <a:extLst>
              <a:ext uri="{FF2B5EF4-FFF2-40B4-BE49-F238E27FC236}">
                <a16:creationId xmlns:a16="http://schemas.microsoft.com/office/drawing/2014/main" id="{2C8A92B6-6D59-32A9-34EA-45D7B7FF11C5}"/>
              </a:ext>
            </a:extLst>
          </p:cNvPr>
          <p:cNvSpPr/>
          <p:nvPr/>
        </p:nvSpPr>
        <p:spPr>
          <a:xfrm flipH="1">
            <a:off x="3591277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43BAF9D-8301-3C78-51F4-7AE514A4B5B9}"/>
              </a:ext>
            </a:extLst>
          </p:cNvPr>
          <p:cNvGrpSpPr/>
          <p:nvPr/>
        </p:nvGrpSpPr>
        <p:grpSpPr>
          <a:xfrm>
            <a:off x="646185" y="3806527"/>
            <a:ext cx="2999119" cy="2492348"/>
            <a:chOff x="4782812" y="3558404"/>
            <a:chExt cx="2999119" cy="2492348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74B3E310-4737-5D7B-9C86-FEA2D3685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674" r="5618"/>
            <a:stretch/>
          </p:blipFill>
          <p:spPr>
            <a:xfrm>
              <a:off x="4782812" y="3927736"/>
              <a:ext cx="2999119" cy="2123016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EDBA7C3-B6C5-CDF5-C0B9-92448535487F}"/>
                </a:ext>
              </a:extLst>
            </p:cNvPr>
            <p:cNvSpPr txBox="1"/>
            <p:nvPr/>
          </p:nvSpPr>
          <p:spPr>
            <a:xfrm>
              <a:off x="4861401" y="3558404"/>
              <a:ext cx="27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Connectivité par densité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D548E36-B336-2FF1-C3B6-35F0F60809E2}"/>
              </a:ext>
            </a:extLst>
          </p:cNvPr>
          <p:cNvGrpSpPr/>
          <p:nvPr/>
        </p:nvGrpSpPr>
        <p:grpSpPr>
          <a:xfrm>
            <a:off x="646185" y="941824"/>
            <a:ext cx="2999119" cy="2510530"/>
            <a:chOff x="1060858" y="941824"/>
            <a:chExt cx="2999119" cy="251053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48F23C1-A5B2-C9A4-1CA2-EBC5A27E8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7291"/>
            <a:stretch/>
          </p:blipFill>
          <p:spPr>
            <a:xfrm>
              <a:off x="1060858" y="1329338"/>
              <a:ext cx="2999119" cy="2123016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9CD4F61-D372-1AE4-7747-CBC285421D71}"/>
                </a:ext>
              </a:extLst>
            </p:cNvPr>
            <p:cNvSpPr txBox="1"/>
            <p:nvPr/>
          </p:nvSpPr>
          <p:spPr>
            <a:xfrm>
              <a:off x="1178398" y="941824"/>
              <a:ext cx="27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Atteignabilité par densité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5AC4461-F82B-7595-FFFA-11E0457DC889}"/>
                  </a:ext>
                </a:extLst>
              </p:cNvPr>
              <p:cNvSpPr txBox="1"/>
              <p:nvPr/>
            </p:nvSpPr>
            <p:spPr>
              <a:xfrm>
                <a:off x="3483531" y="1341317"/>
                <a:ext cx="5382935" cy="2416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Soient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  <a:p>
                <a:pPr indent="274320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fr-FR" dirty="0"/>
                  <a:t>On dit 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est </a:t>
                </a:r>
                <a:r>
                  <a:rPr lang="fr-FR" u="sng" dirty="0"/>
                  <a:t>atteignable par densité</a:t>
                </a:r>
                <a:r>
                  <a:rPr lang="fr-FR" dirty="0"/>
                  <a:t> par rapport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s’il existe une série de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tel que 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dirty="0"/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sont denses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𝑁𝐸𝑝𝑠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5AC4461-F82B-7595-FFFA-11E0457DC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531" y="1341317"/>
                <a:ext cx="5382935" cy="2416046"/>
              </a:xfrm>
              <a:prstGeom prst="rect">
                <a:avLst/>
              </a:prstGeom>
              <a:blipFill>
                <a:blip r:embed="rId3"/>
                <a:stretch>
                  <a:fillRect l="-906" t="-1263" b="-2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3F71FD4-BDE7-23F4-8960-1E692130E754}"/>
                  </a:ext>
                </a:extLst>
              </p:cNvPr>
              <p:cNvSpPr txBox="1"/>
              <p:nvPr/>
            </p:nvSpPr>
            <p:spPr>
              <a:xfrm>
                <a:off x="3591277" y="4286426"/>
                <a:ext cx="509063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Soient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fr-FR" dirty="0"/>
              </a:p>
              <a:p>
                <a:pPr indent="274320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fr-FR" dirty="0"/>
                  <a:t>On dit 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sont </a:t>
                </a:r>
                <a:r>
                  <a:rPr lang="fr-FR" u="sng" dirty="0"/>
                  <a:t>connectés par densité</a:t>
                </a:r>
                <a:r>
                  <a:rPr lang="fr-FR" dirty="0"/>
                  <a:t> s’il existe un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tel que 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sont atteignables par densité 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3F71FD4-BDE7-23F4-8960-1E692130E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277" y="4286426"/>
                <a:ext cx="5090639" cy="1708160"/>
              </a:xfrm>
              <a:prstGeom prst="rect">
                <a:avLst/>
              </a:prstGeom>
              <a:blipFill>
                <a:blip r:embed="rId4"/>
                <a:stretch>
                  <a:fillRect l="-958" t="-1786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0F480D-4147-4342-B8BE-16CFF771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43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0D00F-50F1-63EE-F02A-892989744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FB9F45-01D6-9682-69F4-E72C3136B5A6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D17B5D-2F40-5B68-D7FB-3C5A4283604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42794FB4-6B5B-B28F-E7EA-49683B77E7C3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29B2398-5AED-E984-1A51-64553DD0C003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121E358-6EAD-23BC-1EF2-52F12A5372E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874275D-7A8F-BFBA-3647-4AE16DB36C34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E16012B-42B7-88B0-3406-79D876448B12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079CEF4-197A-026F-7E97-6045C0315ABE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7" name="Accolade ouvrante 15">
            <a:extLst>
              <a:ext uri="{FF2B5EF4-FFF2-40B4-BE49-F238E27FC236}">
                <a16:creationId xmlns:a16="http://schemas.microsoft.com/office/drawing/2014/main" id="{665EAD6D-7797-1D09-0632-D814CB22E692}"/>
              </a:ext>
            </a:extLst>
          </p:cNvPr>
          <p:cNvSpPr/>
          <p:nvPr/>
        </p:nvSpPr>
        <p:spPr>
          <a:xfrm>
            <a:off x="1906698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15">
            <a:extLst>
              <a:ext uri="{FF2B5EF4-FFF2-40B4-BE49-F238E27FC236}">
                <a16:creationId xmlns:a16="http://schemas.microsoft.com/office/drawing/2014/main" id="{E30094B3-98C2-52D2-A82A-9118567B47A2}"/>
              </a:ext>
            </a:extLst>
          </p:cNvPr>
          <p:cNvSpPr/>
          <p:nvPr/>
        </p:nvSpPr>
        <p:spPr>
          <a:xfrm flipH="1">
            <a:off x="3591277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8D3694A-65A0-E811-E547-52BD789CA7F1}"/>
                  </a:ext>
                </a:extLst>
              </p:cNvPr>
              <p:cNvSpPr txBox="1"/>
              <p:nvPr/>
            </p:nvSpPr>
            <p:spPr>
              <a:xfrm>
                <a:off x="773910" y="1192535"/>
                <a:ext cx="7782724" cy="13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>
                  <a:spcAft>
                    <a:spcPts val="1800"/>
                  </a:spcAft>
                </a:pPr>
                <a:r>
                  <a:rPr lang="fr-FR" dirty="0"/>
                  <a:t>Un cluster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est défini par les deux propriétés suivantes:</a:t>
                </a: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atteignable par densité </a:t>
                </a:r>
                <a:r>
                  <a:rPr lang="fr-FR" dirty="0"/>
                  <a:t>par rapport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fr-FR" b="1" dirty="0"/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sont </a:t>
                </a:r>
                <a:r>
                  <a:rPr lang="fr-FR" b="1" dirty="0"/>
                  <a:t>connectés par densité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8D3694A-65A0-E811-E547-52BD789C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10" y="1192535"/>
                <a:ext cx="7782724" cy="1308050"/>
              </a:xfrm>
              <a:prstGeom prst="rect">
                <a:avLst/>
              </a:prstGeom>
              <a:blipFill>
                <a:blip r:embed="rId2"/>
                <a:stretch>
                  <a:fillRect l="-548" t="-2804" b="-7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05EF279A-45B6-C5C1-8B66-2783619D6020}"/>
              </a:ext>
            </a:extLst>
          </p:cNvPr>
          <p:cNvSpPr txBox="1"/>
          <p:nvPr/>
        </p:nvSpPr>
        <p:spPr>
          <a:xfrm>
            <a:off x="457503" y="3031608"/>
            <a:ext cx="4157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Aft>
                <a:spcPts val="1200"/>
              </a:spcAft>
            </a:pPr>
            <a:r>
              <a:rPr lang="fr-FR" dirty="0"/>
              <a:t>Ainsi, on peut identifier trois </a:t>
            </a:r>
            <a:r>
              <a:rPr lang="fr-FR" u="sng" dirty="0"/>
              <a:t>types</a:t>
            </a:r>
            <a:r>
              <a:rPr lang="fr-FR" dirty="0"/>
              <a:t> de points après la création des clusters: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fr-FR" b="1" dirty="0"/>
              <a:t>Points denses (</a:t>
            </a:r>
            <a:r>
              <a:rPr lang="fr-FR" dirty="0"/>
              <a:t>core points</a:t>
            </a:r>
            <a:r>
              <a:rPr lang="fr-FR" b="1" dirty="0"/>
              <a:t>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fr-FR" b="1" dirty="0"/>
              <a:t>Points de bordure : </a:t>
            </a:r>
            <a:r>
              <a:rPr lang="fr-FR" dirty="0"/>
              <a:t>points voisins à un point dense, appartiennent au </a:t>
            </a:r>
            <a:r>
              <a:rPr lang="fr-FR" i="1" u="sng" dirty="0"/>
              <a:t>même</a:t>
            </a:r>
            <a:r>
              <a:rPr lang="fr-FR" dirty="0"/>
              <a:t> cluster des pts denses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fr-FR" b="1" dirty="0"/>
              <a:t>Points de bruit : </a:t>
            </a:r>
            <a:r>
              <a:rPr lang="fr-FR" dirty="0"/>
              <a:t>points qui n’appartiennent à </a:t>
            </a:r>
            <a:r>
              <a:rPr lang="fr-FR" i="1" u="sng" dirty="0"/>
              <a:t>aucun</a:t>
            </a:r>
            <a:r>
              <a:rPr lang="fr-FR" dirty="0"/>
              <a:t> cluster (pas de voisins denses)</a:t>
            </a:r>
            <a:endParaRPr lang="fr-F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FEC7B2-AC58-5FA0-3D11-1B6FAD83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297" y="3173502"/>
            <a:ext cx="3810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CC0F41-864E-E145-48FE-F666C191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37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F4560-7809-93F8-2296-413EB41A2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0781102C-5061-3C7E-5903-EFAB3D7A0FEA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8774581-D24A-4287-5CA6-2489A2847D0C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FA21127-A388-84C9-E2A9-8E9DB6424B43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0330637-CE32-48CB-73C1-1041083AECB1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154EBF0-E909-7D64-3537-9AB2C615ED4D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86101C3-7454-5F26-9C13-F325C0B4BC07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1FAFFDD-6E60-DB0D-8BF8-7D08F6D30E00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2D64EF-3B86-7D0C-6504-FC189F8E46DD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FC8CFE-3E84-7693-ABDD-8788EB9A1A5A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64612E-5695-6C75-A642-F1F69F4561F2}"/>
              </a:ext>
            </a:extLst>
          </p:cNvPr>
          <p:cNvSpPr txBox="1"/>
          <p:nvPr/>
        </p:nvSpPr>
        <p:spPr>
          <a:xfrm>
            <a:off x="3618705" y="1704975"/>
            <a:ext cx="507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basé sur la densité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DAC2F3-E552-4D1A-0399-CAF048B4FD0F}"/>
              </a:ext>
            </a:extLst>
          </p:cNvPr>
          <p:cNvSpPr txBox="1"/>
          <p:nvPr/>
        </p:nvSpPr>
        <p:spPr>
          <a:xfrm>
            <a:off x="4104525" y="3068455"/>
            <a:ext cx="503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clustering: 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ACFE0ED-560C-75DD-D840-E1437DE66003}"/>
              </a:ext>
            </a:extLst>
          </p:cNvPr>
          <p:cNvSpPr txBox="1"/>
          <p:nvPr/>
        </p:nvSpPr>
        <p:spPr>
          <a:xfrm>
            <a:off x="3167747" y="558800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449CB4-3FCF-D048-6E7F-862C8DCC1FA3}"/>
              </a:ext>
            </a:extLst>
          </p:cNvPr>
          <p:cNvSpPr txBox="1"/>
          <p:nvPr/>
        </p:nvSpPr>
        <p:spPr>
          <a:xfrm>
            <a:off x="3751065" y="443193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DBSCAN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01C9683-52C5-C964-A877-E91F2CE2649A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84122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ADCD1-D561-B20D-D31F-3F3C566D8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AFD1B1-5C56-9B93-89B2-4DE53DA29874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B87D6-4BBC-8EF8-C172-6C4819034AE7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A9303A7-75A9-19FB-73FE-948F8A3667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0802BF-32C3-95F1-D345-5B9881A07F9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52DEE86F-B227-712D-21AE-3F4E1DB6D7CB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A0D06609-4E1C-98A9-9764-7EDA8A3BF865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AB9E02-CC74-5B98-5BDF-B2E1096E683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A3337A-51B2-6975-9C50-7D0E37E28976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360EFE-EFAA-3E10-872E-BB914D1E9475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3B70301-5A31-A4BA-FD8B-8D5B12D0516D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90C672-8B67-2D4B-4AD9-5796F2B120B4}"/>
              </a:ext>
            </a:extLst>
          </p:cNvPr>
          <p:cNvSpPr txBox="1"/>
          <p:nvPr/>
        </p:nvSpPr>
        <p:spPr>
          <a:xfrm>
            <a:off x="623944" y="826769"/>
            <a:ext cx="81726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Density-Based Spatial Clustering of Applications with Noise (DBSCAN)</a:t>
            </a:r>
          </a:p>
          <a:p>
            <a:pPr indent="274320">
              <a:spcBef>
                <a:spcPts val="1800"/>
              </a:spcBef>
            </a:pPr>
            <a:r>
              <a:rPr lang="fr-FR" dirty="0"/>
              <a:t>C’est l’implémentation directe du principe de clustering basé sur la densité, avec les notions et les paramètres définis précédemment.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FEF5723-50BB-82AF-8EE3-74E32CE8C5C6}"/>
                  </a:ext>
                </a:extLst>
              </p:cNvPr>
              <p:cNvSpPr txBox="1"/>
              <p:nvPr/>
            </p:nvSpPr>
            <p:spPr>
              <a:xfrm>
                <a:off x="688063" y="2998956"/>
                <a:ext cx="7875023" cy="109260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400" b="1" i="1" u="sng" dirty="0"/>
                  <a:t>Remarque importante</a:t>
                </a:r>
              </a:p>
              <a:p>
                <a:pPr indent="274320">
                  <a:spcBef>
                    <a:spcPts val="600"/>
                  </a:spcBef>
                </a:pPr>
                <a:r>
                  <a:rPr lang="fr-FR" dirty="0"/>
                  <a:t>Tout cluster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dirty="0"/>
                  <a:t> est uniquement identifiable à partir des points denses qui le constituent, grâce aux propriétés d’atteignabilité et de connectivité par densité.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FEF5723-50BB-82AF-8EE3-74E32CE8C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3" y="2998956"/>
                <a:ext cx="7875023" cy="1092607"/>
              </a:xfrm>
              <a:prstGeom prst="rect">
                <a:avLst/>
              </a:prstGeom>
              <a:blipFill>
                <a:blip r:embed="rId2"/>
                <a:stretch>
                  <a:fillRect l="-1158" t="-3846" b="-714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3ABB2C58-41FA-CE00-21D0-28F4EF103114}"/>
              </a:ext>
            </a:extLst>
          </p:cNvPr>
          <p:cNvSpPr txBox="1"/>
          <p:nvPr/>
        </p:nvSpPr>
        <p:spPr>
          <a:xfrm>
            <a:off x="688062" y="4614087"/>
            <a:ext cx="78750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Objectif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dirty="0"/>
              <a:t>Explorer les points denses du dataset pour créer les clusters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dirty="0"/>
              <a:t>Isoler les points de bruit (points non denses, n’ayant pas de point dense voisin)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DAA020-9E38-B050-EB03-C719A2F7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255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C769-1CE9-C034-0542-C18CE457D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28F682-2548-3EC5-6412-B56396577E0A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E2F081-F664-3048-AF37-40827BA6AB1B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841476B-4E31-C58F-2F10-30AEFBA3FFFF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ECDD62-1AD2-5328-6E62-3AF81C840271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3932F1CE-F549-6048-2364-B8AE597A6F57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99D89DEC-95A0-68AC-DA73-70B349372956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04C01F-85C4-F0FC-8B06-F79722C8CF02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13F6BA6-0F19-BCA7-A007-90D8246C7373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6ADB93-79A8-FA5F-F1B8-22CD94614867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86E92E-A67C-5953-89B8-7EAEA1D49327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000CF8-EDF6-C6FE-6DAB-B07FBF47C15F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 DBSCAN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425B175-124F-0D49-6C3A-D284E0FFC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/>
          <a:stretch/>
        </p:blipFill>
        <p:spPr>
          <a:xfrm>
            <a:off x="1315231" y="1490958"/>
            <a:ext cx="6774519" cy="4862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345BF0-F6B5-BE71-6B10-0DA988D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03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95EE1-B23E-F98F-4F76-DEE998C9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353CC7-31F6-82C0-1878-A3D69F4F51B7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224236-CD9A-23DA-3374-FD8BF007152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7F5268C3-3C77-926F-9872-0DE312AF445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7A1968C-3E41-3A69-FB17-51FC5CF5840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D35CF6FB-2B30-F9B4-7592-AD0604E23566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E3609457-97D6-0839-EF53-BD8544505BF3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EEF1FF-25E3-8A47-618D-185DCB34EE4A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6F0BA9-BBF2-369A-C051-D7ABBFC21C17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24AB0F-B42F-5F20-80A6-C67DEF9E9E17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36C202-9C40-BA72-0A98-C80A935C90B5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2082C8E-8600-36B9-90EA-476881A129C3}"/>
              </a:ext>
            </a:extLst>
          </p:cNvPr>
          <p:cNvSpPr txBox="1"/>
          <p:nvPr/>
        </p:nvSpPr>
        <p:spPr>
          <a:xfrm>
            <a:off x="623944" y="826769"/>
            <a:ext cx="8172632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0"/>
              </a:spcAft>
            </a:pPr>
            <a:r>
              <a:rPr lang="fr-FR" sz="2800" b="1" dirty="0"/>
              <a:t>Étapes de l’algorithme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Initialisation</a:t>
            </a:r>
            <a:endParaRPr lang="fr-FR" altLang="en-US" b="1" dirty="0"/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Visite de chaque point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lang="fr-FR" altLang="en-US" b="1" dirty="0"/>
              <a:t>Vérification du voisinage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Création d’un nouveau cluster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Extension du cluster</a:t>
            </a:r>
          </a:p>
          <a:p>
            <a:pPr marL="1257300" lvl="2" indent="-342900" defTabSz="914400" eaLnBrk="0" fontAlgn="base" hangingPunct="0">
              <a:spcBef>
                <a:spcPts val="1200"/>
              </a:spcBef>
              <a:spcAft>
                <a:spcPct val="0"/>
              </a:spcAft>
              <a:buFontTx/>
              <a:buAutoNum type="arabicPeriod"/>
            </a:pPr>
            <a:r>
              <a:rPr lang="fr-FR" altLang="en-US" b="1" dirty="0"/>
              <a:t>Répétition &amp; Fin d’algorithme</a:t>
            </a:r>
            <a:endParaRPr kumimoji="0" lang="fr-F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8940B1-700A-981A-B679-A542D4E7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5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2943-4A4D-B19F-0A08-9D1DDD45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35A040B-536D-3B0E-113F-6CEE6708C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8" r="3036"/>
          <a:stretch/>
        </p:blipFill>
        <p:spPr>
          <a:xfrm>
            <a:off x="4403025" y="3858368"/>
            <a:ext cx="3801789" cy="2539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7951D2-5F0A-559D-1D08-C936B9EB6856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4F1077-A0AB-49B5-D930-E9D5A54BBB4F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1AC05EA4-AF66-5FEF-FEDA-9A102ADBB660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EB7B17-4301-3F71-5F22-D645A007C32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6422552B-6F90-090B-FFEA-01403BEC9518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E5509C43-C0BE-2A62-F50A-8C5953C88A35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6A1A8D-D925-5D81-6AC2-D4D3C902E60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A131AF6-5105-40CA-523B-1B8491C73CA3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8579FC-E3A2-9EB0-10F3-224C26EC835A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235AD9-0D14-0881-21DC-ABC08A42B549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6FA6B02-FB92-9742-A091-04249B77165B}"/>
                  </a:ext>
                </a:extLst>
              </p:cNvPr>
              <p:cNvSpPr txBox="1"/>
              <p:nvPr/>
            </p:nvSpPr>
            <p:spPr>
              <a:xfrm>
                <a:off x="623944" y="826769"/>
                <a:ext cx="8172632" cy="287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Algorithme DBSCAN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1.  Initialisation</a:t>
                </a: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Définir les deux paramètres principaux 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</a:pPr>
                <a14:m>
                  <m:oMath xmlns:m="http://schemas.openxmlformats.org/officeDocument/2006/math">
                    <m:r>
                      <a:rPr lang="fr-FR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altLang="en-US" b="0" i="1" dirty="0" smtClean="0"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 rayon de voisinage autour d'un point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</a:pPr>
                <a14:m>
                  <m:oMath xmlns:m="http://schemas.openxmlformats.org/officeDocument/2006/math">
                    <m:r>
                      <a:rPr kumimoji="0" lang="fr-FR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 nombre minimum de points pour former une région dense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Initialiser un compteur de clusters C = 0 et marquer tous les points comme "non visités"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6FA6B02-FB92-9742-A091-04249B771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4" y="826769"/>
                <a:ext cx="8172632" cy="2877711"/>
              </a:xfrm>
              <a:prstGeom prst="rect">
                <a:avLst/>
              </a:prstGeom>
              <a:blipFill>
                <a:blip r:embed="rId3"/>
                <a:stretch>
                  <a:fillRect l="-1491" t="-2119" b="-25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6F50B18-B878-098E-4DC9-300C0D53328B}"/>
                  </a:ext>
                </a:extLst>
              </p:cNvPr>
              <p:cNvSpPr txBox="1"/>
              <p:nvPr/>
            </p:nvSpPr>
            <p:spPr>
              <a:xfrm>
                <a:off x="623944" y="4135698"/>
                <a:ext cx="3023824" cy="1985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 dirty="0"/>
                  <a:t>2.  Visiter chaque point :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Parcourir chaque point non visité dans l'ensemble de données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Marquer le point comme "visité".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6F50B18-B878-098E-4DC9-300C0D53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4" y="4135698"/>
                <a:ext cx="3023824" cy="1985159"/>
              </a:xfrm>
              <a:prstGeom prst="rect">
                <a:avLst/>
              </a:prstGeom>
              <a:blipFill>
                <a:blip r:embed="rId4"/>
                <a:stretch>
                  <a:fillRect l="-1613" t="-1534" r="-3024" b="-39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37963A-1F98-AA50-B708-333E8EB5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962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5E2E5-8806-18B9-E504-3397E4EF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771147-E43A-78E9-A585-67A9F233EDA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973EE-A53E-0FEF-9D7A-68EDDE2EEF4A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2B9D644D-D548-6E67-1AC0-BC22B602BAE8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DF6264B-7A97-B493-8E8C-463A5541849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65D596A5-6053-214C-70FF-936439444089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AB715479-AB2B-CC56-987C-13498FD07560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277F7C-91F5-9AD7-6C3D-8D2523358ECD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5C4FE7E-EF18-A0DF-8ACE-CECFB45898C7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D1BA57-A2B9-10ED-6AC1-CDE69A7B179F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15719C-19F9-D4D6-BEB2-E23128D96A1E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990EB8-699B-B917-F6C2-72A467CC317B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 DBSCAN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BFA3A9A-4663-01B3-7B1E-DF25CD8A543E}"/>
                  </a:ext>
                </a:extLst>
              </p:cNvPr>
              <p:cNvSpPr txBox="1"/>
              <p:nvPr/>
            </p:nvSpPr>
            <p:spPr>
              <a:xfrm>
                <a:off x="617213" y="1447824"/>
                <a:ext cx="4630992" cy="4570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 dirty="0"/>
                  <a:t>3.  Vérification du voisinage :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Utiliser la fonction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𝑟𝑒𝑔𝑖𝑜𝑛𝑄𝑢𝑒𝑟𝑦</m:t>
                    </m:r>
                  </m:oMath>
                </a14:m>
                <a:r>
                  <a:rPr lang="fr-FR" dirty="0"/>
                  <a:t> pour trouver tous les points situés dans un rayon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autour du point visité.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Si la taille du voisinage est inférieure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dirty="0"/>
                  <a:t> :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Marquer le point comme bruit (noise).</a:t>
                </a:r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ts val="36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fr-FR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4.  Création d'un nouveau cluster :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Si le voisinage contient au moins </a:t>
                </a:r>
                <a14:m>
                  <m:oMath xmlns:m="http://schemas.openxmlformats.org/officeDocument/2006/math">
                    <m:r>
                      <a:rPr kumimoji="0" lang="fr-FR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créer un nouveau cluster en incrémentant C.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Étendre ce cluster en appelant la fonction </a:t>
                </a:r>
                <a14:m>
                  <m:oMath xmlns:m="http://schemas.openxmlformats.org/officeDocument/2006/math">
                    <m:r>
                      <a:rPr kumimoji="0" lang="fr-FR" altLang="en-US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𝑒𝑥𝑝𝑎𝑛𝑑𝐶𝑙𝑢𝑠𝑡𝑒𝑟</m:t>
                    </m:r>
                  </m:oMath>
                </a14:m>
                <a:r>
                  <a:rPr kumimoji="0" lang="fr-F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</a:t>
                </a:r>
                <a:endParaRPr lang="fr-FR" alt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BFA3A9A-4663-01B3-7B1E-DF25CD8A5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3" y="1447824"/>
                <a:ext cx="4630992" cy="4570482"/>
              </a:xfrm>
              <a:prstGeom prst="rect">
                <a:avLst/>
              </a:prstGeom>
              <a:blipFill>
                <a:blip r:embed="rId2"/>
                <a:stretch>
                  <a:fillRect l="-1053" t="-801" r="-658" b="-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D8CE0B40-B28A-41FF-1108-25894C31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4" t="14401" r="3830"/>
          <a:stretch/>
        </p:blipFill>
        <p:spPr>
          <a:xfrm>
            <a:off x="5423524" y="1455822"/>
            <a:ext cx="3321898" cy="2188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C03FFEF-D52C-E7EB-4B07-5F1945479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57"/>
          <a:stretch/>
        </p:blipFill>
        <p:spPr>
          <a:xfrm>
            <a:off x="5423524" y="3948783"/>
            <a:ext cx="3321898" cy="2218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541A32C-132A-15E9-6D2A-2E51A727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29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B25F-0192-3790-1566-9942D55F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360A3C4-94F4-4841-A06F-4728E124FC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6894" y="1663616"/>
            <a:ext cx="5742930" cy="4529721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0D9D4ED2-753A-2FF7-7046-CECC0FC13C6F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618A7AA-3870-C488-27CE-9D20F25B9C0C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D96EEB0-CC1B-DF9C-4AA2-74BF8014BA8F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767D7A1-BA75-B198-4F9D-183F656944C9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96F131-A218-1838-C519-3438415D5DD1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31C36D3-FB1D-9523-AFA4-1B552262D4B4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70AC8DE-9B37-D0BA-6FFC-D6FC58811512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6AEE23-13C5-2D61-A995-8D5D529011D6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62CE6C-03D1-8674-B365-C33E73DA81DC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0BE57A7-E0A9-4A16-6B99-31E152ECD8D4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25207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CE7F2-53E1-E6D7-22C7-62467023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F7407C-FFF0-1E2A-D653-23815700B81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1D4B5E-04B9-07F5-444A-6E39CB41C851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1017D821-84BA-66E2-A025-7E713458190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898554-7FD1-5A11-1614-A229979F4E2D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51466908-3597-6697-EE92-7CEFB299A988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F632A27F-BBE5-5AAE-2003-92D56CC5A134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5B4D6F-13D2-53FC-B937-6F222E8EFCD2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9983AB-75A5-091B-8D97-F0A5051EFCBE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A237D7-A7EF-25F5-D8B4-D12843A5CD46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3293D4-E8FD-3C3A-D6BB-7820DC3638C3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B745F8-C9F6-E168-9293-1E8C9A05A392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 DBSCAN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EDF9370-523C-6098-F3DD-BE364CF8A919}"/>
                  </a:ext>
                </a:extLst>
              </p:cNvPr>
              <p:cNvSpPr txBox="1"/>
              <p:nvPr/>
            </p:nvSpPr>
            <p:spPr>
              <a:xfrm>
                <a:off x="623944" y="1461462"/>
                <a:ext cx="4376607" cy="504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lang="fr-FR" altLang="en-US" b="1" dirty="0"/>
                  <a:t>5.  Extension du cluster (</a:t>
                </a:r>
                <a14:m>
                  <m:oMath xmlns:m="http://schemas.openxmlformats.org/officeDocument/2006/math">
                    <m:r>
                      <a:rPr lang="fr-FR" altLang="en-US" b="1" i="1" dirty="0" smtClean="0">
                        <a:latin typeface="Cambria Math" panose="02040503050406030204" pitchFamily="18" charset="0"/>
                      </a:rPr>
                      <m:t>𝒆𝒙𝒑𝒂𝒏𝒅𝑪𝒍𝒖𝒔𝒕𝒆𝒓</m:t>
                    </m:r>
                  </m:oMath>
                </a14:m>
                <a:r>
                  <a:rPr lang="fr-FR" altLang="en-US" b="1" dirty="0"/>
                  <a:t>) :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fr-FR" altLang="en-US" dirty="0"/>
                  <a:t>Ajouter le point de départ et ses voisins immédiats au cluster.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fr-FR" altLang="en-US" dirty="0"/>
                  <a:t>Pour chaque point voisin :</a:t>
                </a:r>
              </a:p>
              <a:p>
                <a:pPr marL="742950" lvl="1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Si ce voisin n'a pas encore été visité :</a:t>
                </a:r>
              </a:p>
              <a:p>
                <a:pPr marL="1200150" lvl="2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Le marquer comme "visité".</a:t>
                </a:r>
              </a:p>
              <a:p>
                <a:pPr marL="1200150" lvl="2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Trouver ses voisins avec </a:t>
                </a:r>
                <a14:m>
                  <m:oMath xmlns:m="http://schemas.openxmlformats.org/officeDocument/2006/math">
                    <m:r>
                      <a:rPr lang="fr-FR" altLang="en-US" i="1" dirty="0" smtClean="0">
                        <a:latin typeface="Cambria Math" panose="02040503050406030204" pitchFamily="18" charset="0"/>
                      </a:rPr>
                      <m:t>𝑟𝑒𝑔𝑖𝑜𝑛𝑄𝑢𝑒𝑟𝑦</m:t>
                    </m:r>
                  </m:oMath>
                </a14:m>
                <a:r>
                  <a:rPr lang="fr-FR" altLang="en-US" dirty="0"/>
                  <a:t>.</a:t>
                </a:r>
              </a:p>
              <a:p>
                <a:pPr marL="1200150" lvl="2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Si le voisinage contient au moins </a:t>
                </a:r>
                <a14:m>
                  <m:oMath xmlns:m="http://schemas.openxmlformats.org/officeDocument/2006/math">
                    <m:r>
                      <a:rPr lang="fr-FR" altLang="en-US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altLang="en-US" dirty="0"/>
                  <a:t>, l'étendre en l'ajoutant au cluster existant.</a:t>
                </a:r>
              </a:p>
              <a:p>
                <a:pPr marL="742950" lvl="1" indent="-285750" defTabSz="914400" eaLnBrk="0" fontAlgn="base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altLang="en-US" dirty="0"/>
                  <a:t>Si le point voisin n'appartient à aucun cluster, l'ajouter au cluster en cours.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EDF9370-523C-6098-F3DD-BE364CF8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4" y="1461462"/>
                <a:ext cx="4376607" cy="5047536"/>
              </a:xfrm>
              <a:prstGeom prst="rect">
                <a:avLst/>
              </a:prstGeom>
              <a:blipFill>
                <a:blip r:embed="rId2"/>
                <a:stretch>
                  <a:fillRect l="-1114" t="-725" r="-418" b="-9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D35C5B33-9556-038E-7C73-EC2E2E0C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2" t="2709" r="3035"/>
          <a:stretch/>
        </p:blipFill>
        <p:spPr>
          <a:xfrm>
            <a:off x="5171242" y="1349989"/>
            <a:ext cx="3632531" cy="2421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8D1FC7A-0880-230F-9FE4-30ED19C5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4" t="2257"/>
          <a:stretch/>
        </p:blipFill>
        <p:spPr>
          <a:xfrm>
            <a:off x="5164044" y="4033762"/>
            <a:ext cx="3632531" cy="2389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155F15-2B34-0024-F157-465C7E94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22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76778-D171-EEFC-A6D4-68FB2BE00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E44365-CD75-9D32-ACF3-994570BE254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EBE37-F8AD-BA01-14B0-204821DA207E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333FC53A-69B4-9A98-F307-27EF1803709C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136973D-7E03-9F48-867D-A4A92DFEA60C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187D2753-5DE2-0303-9FC1-99F64BBCFF37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B4BE37DA-A9A7-DD20-E574-76F09C80E972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BD6DB0-FF8C-DACA-BCD9-1B3D797C6219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8E7C73-63F1-2CE3-25FB-9EA1032986B3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304B911-4867-0580-EBC0-D5377270D3B5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4033B22-2371-4624-1481-5CFA16963B1F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BCC885-AEDB-0B5A-47B3-FA43082F25CC}"/>
              </a:ext>
            </a:extLst>
          </p:cNvPr>
          <p:cNvSpPr txBox="1"/>
          <p:nvPr/>
        </p:nvSpPr>
        <p:spPr>
          <a:xfrm>
            <a:off x="623944" y="826769"/>
            <a:ext cx="8172632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 DBSCAN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</a:pPr>
            <a:endParaRPr lang="fr-FR" altLang="en-US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tabLst/>
            </a:pPr>
            <a:r>
              <a:rPr lang="fr-FR" altLang="en-US" b="1" dirty="0"/>
              <a:t>6</a:t>
            </a: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 Fin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Répéter les étapes pour tous les points jusqu'à ce qu'ils soient tous visités.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Les clusters finaux sont composés des points connectés densément, et les points non connectés sont classés comme bruit.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A9A8B0-A934-73BB-CFF1-303E0E174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10" y="1628622"/>
            <a:ext cx="4312674" cy="2939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F4347A-1B95-6E48-FF88-C264D42D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12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DFA7-8305-81B2-3CBA-50D87384F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5BCA91-DB44-FCFF-E0A3-E4C3A5B03874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77A29B-6ED5-9922-886E-0E0F436DC5B0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795C510B-B17C-2937-487F-BC8A686B9FEE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BE9E63-44B2-CE6E-FAD7-87C99F421BC2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C1C6780A-C967-7DC5-4FDA-140CCEE2BCB8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E8EEAE39-ED08-45DC-8CA7-EF22A787FF84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91CA2E-A3E4-6142-9D3E-F3A0DF89B2F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8C3F61-8D93-F5BE-7146-22C5293154D0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F1D40F-C1DB-E0A3-B750-59348E51F156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66A2B6-F41C-27FF-B9DA-7B1509FA7491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094A85-6744-B818-4BA9-40A063C7AA7B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fr-FR" sz="2800" b="1" dirty="0"/>
              <a:t>Avantages de l’algorithme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816165-71C9-9008-40ED-DE97F2AD8748}"/>
              </a:ext>
            </a:extLst>
          </p:cNvPr>
          <p:cNvSpPr txBox="1"/>
          <p:nvPr/>
        </p:nvSpPr>
        <p:spPr>
          <a:xfrm>
            <a:off x="623944" y="1898165"/>
            <a:ext cx="3967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Identification des clusters de forme arbitraire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DBSCAN peut détecter des clusters ayant des formes irrégulières</a:t>
            </a:r>
            <a:r>
              <a:rPr lang="fr-FR" altLang="en-US" dirty="0">
                <a:latin typeface="Arial" panose="020B0604020202020204" pitchFamily="34" charset="0"/>
              </a:rPr>
              <a:t> non seulement sphériques, comme K-</a:t>
            </a:r>
            <a:r>
              <a:rPr lang="fr-FR" altLang="en-US" dirty="0" err="1">
                <a:latin typeface="Arial" panose="020B0604020202020204" pitchFamily="34" charset="0"/>
              </a:rPr>
              <a:t>means</a:t>
            </a:r>
            <a:endParaRPr kumimoji="0" lang="fr-F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78DEF4-322A-CA5B-8E32-3B4E32413E6C}"/>
              </a:ext>
            </a:extLst>
          </p:cNvPr>
          <p:cNvSpPr txBox="1"/>
          <p:nvPr/>
        </p:nvSpPr>
        <p:spPr>
          <a:xfrm>
            <a:off x="4867506" y="1898165"/>
            <a:ext cx="3690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Gestion du bruit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DBSCAN identifie explicitement les points comme du bruit s'ils ne répondent pas aux critères de densité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1CA487-7549-4D23-D725-CE003DEC2B5A}"/>
              </a:ext>
            </a:extLst>
          </p:cNvPr>
          <p:cNvSpPr txBox="1"/>
          <p:nvPr/>
        </p:nvSpPr>
        <p:spPr>
          <a:xfrm>
            <a:off x="4829534" y="3950133"/>
            <a:ext cx="3967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 besoin de spécifier le nombre de clusters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Contrairement à k-</a:t>
            </a:r>
            <a:r>
              <a:rPr kumimoji="0" lang="fr-F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k-</a:t>
            </a:r>
            <a:r>
              <a:rPr kumimoji="0" lang="fr-F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medoids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DBSCAN détermine automatiquement le nombre de clusters en fonction des paramètres </a:t>
            </a:r>
            <a:r>
              <a:rPr kumimoji="0" lang="fr-FR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eps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et </a:t>
            </a:r>
            <a:r>
              <a:rPr kumimoji="0" lang="fr-FR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MinPts</a:t>
            </a:r>
            <a:r>
              <a:rPr kumimoji="0" lang="fr-F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D4EFAD-F486-72EE-3096-795F3D247898}"/>
              </a:ext>
            </a:extLst>
          </p:cNvPr>
          <p:cNvSpPr txBox="1"/>
          <p:nvPr/>
        </p:nvSpPr>
        <p:spPr>
          <a:xfrm>
            <a:off x="612905" y="4106384"/>
            <a:ext cx="3849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Robustesse au bruit et aux </a:t>
            </a:r>
            <a:r>
              <a:rPr kumimoji="0" lang="fr-FR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Les points isolés ou bruités n'influencent pas les clusters, adapté à des données réelles souvent imparfaites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5F9959-BC64-2CE2-5384-37312BC9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23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B9F74-3752-FB4B-E82A-389CD12B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7AF325-641E-C9AF-7E4B-68E6C8A8C524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602ACF-73B5-48EA-2533-7B4231140BD6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FB7E1A8-3226-9C1D-BBB5-16C7B04CF46B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900402B-F92B-4C2A-ACC4-9E0334F2CA1B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02D35FFC-7524-C5D3-9BDC-BB76145A2683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D33FBE1F-6B4E-07EF-CF98-98E7757C7630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F0B1A6-7144-87D5-EFD4-3A7BCEDC1B9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E5D44A5-C94B-30A0-1EC4-D4B90A4453EA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DA4BB0-B3D2-FCCD-1206-CCFF32AE1AD1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D546C4-EA7D-A336-7F12-D640273788BB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5EE686-CE84-4CCE-AA56-6D54F5CAB443}"/>
              </a:ext>
            </a:extLst>
          </p:cNvPr>
          <p:cNvSpPr txBox="1"/>
          <p:nvPr/>
        </p:nvSpPr>
        <p:spPr>
          <a:xfrm>
            <a:off x="623944" y="826769"/>
            <a:ext cx="81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fr-FR" sz="2800" b="1" dirty="0"/>
              <a:t>Avantages de l’algorithme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912D6C-8AD7-CA37-3280-FF48F3437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80" y="3908575"/>
            <a:ext cx="36816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Facilité d’interprétation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points denses, points de bordure et bruit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4D94F9B-E5BC-97CA-5C75-86D057FA2872}"/>
              </a:ext>
            </a:extLst>
          </p:cNvPr>
          <p:cNvSpPr txBox="1"/>
          <p:nvPr/>
        </p:nvSpPr>
        <p:spPr>
          <a:xfrm>
            <a:off x="674058" y="2247192"/>
            <a:ext cx="4012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Adapté aux grandes bases de données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DBSCAN est efficace avec des index spatiaux comme R-</a:t>
            </a:r>
            <a:r>
              <a:rPr kumimoji="0" lang="fr-F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</a:t>
            </a:r>
            <a:endParaRPr kumimoji="0" lang="fr-F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B1F58AD-B4D7-99A5-4478-8451B0A7D032}"/>
              </a:ext>
            </a:extLst>
          </p:cNvPr>
          <p:cNvSpPr txBox="1"/>
          <p:nvPr/>
        </p:nvSpPr>
        <p:spPr>
          <a:xfrm>
            <a:off x="5041419" y="2375011"/>
            <a:ext cx="3367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Indépendance par rapport à l'initialisation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Contrairement à k-</a:t>
            </a:r>
            <a:r>
              <a:rPr kumimoji="0" lang="fr-F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DBSCAN ne nécessite pas d’initialiser.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3D3F9A-E104-AD87-29E8-A53DB6A8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471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B97F-1BDE-4BB6-47DE-AB2756295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2A79B5-E3AE-B8D9-05AB-8CF0DAA28BF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D3B8E1-31F2-6C87-7D9C-2E67F4128D71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257E2BC9-E4F7-F639-635B-C016F886E1EA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8EFCA1D-2361-F02C-F72E-3214332527D1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EFDAC18A-238C-949A-06EA-E09DE608F5C8}"/>
              </a:ext>
            </a:extLst>
          </p:cNvPr>
          <p:cNvSpPr/>
          <p:nvPr/>
        </p:nvSpPr>
        <p:spPr>
          <a:xfrm>
            <a:off x="3957343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2A4F051A-8B03-CEC1-E241-74177D629B9C}"/>
              </a:ext>
            </a:extLst>
          </p:cNvPr>
          <p:cNvSpPr/>
          <p:nvPr/>
        </p:nvSpPr>
        <p:spPr>
          <a:xfrm flipH="1">
            <a:off x="5083122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9444E9-95BE-68CA-6863-FBB97B22494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93E514-DD39-7B6A-3E0E-B8B716F90B8A}"/>
              </a:ext>
            </a:extLst>
          </p:cNvPr>
          <p:cNvSpPr txBox="1"/>
          <p:nvPr/>
        </p:nvSpPr>
        <p:spPr>
          <a:xfrm>
            <a:off x="3982058" y="22511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3E6A99-F994-374E-7FCF-5FEBB2A9EBC8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7669-27FF-39EF-5A83-A69E7204CBF0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91B2030-FC8D-7EEE-1111-42851806777B}"/>
                  </a:ext>
                </a:extLst>
              </p:cNvPr>
              <p:cNvSpPr txBox="1"/>
              <p:nvPr/>
            </p:nvSpPr>
            <p:spPr>
              <a:xfrm>
                <a:off x="623944" y="826769"/>
                <a:ext cx="817263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fr-FR" sz="2800" b="1" dirty="0"/>
                  <a:t>Limitations de l’algorithme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Sensible aux paramètres clés : l</a:t>
                </a:r>
                <a:r>
                  <a:rPr lang="fr-FR" dirty="0"/>
                  <a:t>e choix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fr-FR" dirty="0"/>
                  <a:t> a une influence importante sur la qualité de l’output.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Incapable de manipuler des clusters à densité variable :</a:t>
                </a:r>
                <a:r>
                  <a:rPr lang="fr-FR" dirty="0"/>
                  <a:t> la fixation des paramètres impose une certaine densité de cluster à rechercher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Non adapté aux datasets de haute dimensionnalité :</a:t>
                </a:r>
                <a:r>
                  <a:rPr lang="fr-FR" dirty="0"/>
                  <a:t> la nécessité de définir une autre distance pour remédier à la « malédiction de dimensionnalité »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Difficulté de détection des clusters à forme arbitraire :</a:t>
                </a:r>
                <a:r>
                  <a:rPr lang="fr-FR" dirty="0"/>
                  <a:t> le calcul des densités peut être affecté par des clusters peu séparés et des points de bruit</a:t>
                </a:r>
              </a:p>
              <a:p>
                <a:pPr marL="285750" indent="-28575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fr-FR" b="1" dirty="0"/>
                  <a:t>Pas d’analyse de la structure de bruit :</a:t>
                </a:r>
                <a:r>
                  <a:rPr lang="fr-FR" dirty="0"/>
                  <a:t> l’algorithme peut détecter les points de bruit, mais n’analyse pas leur structure</a:t>
                </a:r>
                <a:endParaRPr lang="fr-FR" b="1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91B2030-FC8D-7EEE-1111-42851806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4" y="826769"/>
                <a:ext cx="8172632" cy="5293757"/>
              </a:xfrm>
              <a:prstGeom prst="rect">
                <a:avLst/>
              </a:prstGeom>
              <a:blipFill>
                <a:blip r:embed="rId2"/>
                <a:stretch>
                  <a:fillRect l="-1491" t="-1152" r="-9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A959932-E0CF-62EF-1225-42D8FCE6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03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A3A3-B25C-8968-9198-F9C19D76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6B68DA7-A2A9-5348-F7DD-FF737FDE5B5D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6CBC1DE-8F42-A631-E0DC-A5C7C95BB672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7C81B9B-660E-DE78-C35A-6EECF4F9DD54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0FDCE0F-6931-1FEF-E2EC-816A8B85CA87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0E6BDB1-DFA1-6A88-9ACE-3AB12A99589C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EFBBB59-5D19-432D-568F-73BB340D76F0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54EC79F-0A0C-C6FA-2C22-F02DBB740B92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CFC4E9-981D-71C4-0AE4-0ACAE2F0CFE4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3FF5114-E617-16BF-BF64-DC072C6660A0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72AEBA-9C45-F31A-3833-FE27BDD16EB7}"/>
              </a:ext>
            </a:extLst>
          </p:cNvPr>
          <p:cNvSpPr txBox="1"/>
          <p:nvPr/>
        </p:nvSpPr>
        <p:spPr>
          <a:xfrm>
            <a:off x="3618705" y="1704975"/>
            <a:ext cx="507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basé sur la densité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2D4AFC-F4D9-9AC8-ABA2-0A30B818C03D}"/>
              </a:ext>
            </a:extLst>
          </p:cNvPr>
          <p:cNvSpPr txBox="1"/>
          <p:nvPr/>
        </p:nvSpPr>
        <p:spPr>
          <a:xfrm>
            <a:off x="4104525" y="3068455"/>
            <a:ext cx="465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clustering: 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1C67A3-BB8D-E050-4C82-346906E39D54}"/>
              </a:ext>
            </a:extLst>
          </p:cNvPr>
          <p:cNvSpPr txBox="1"/>
          <p:nvPr/>
        </p:nvSpPr>
        <p:spPr>
          <a:xfrm>
            <a:off x="3167747" y="558800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B1A518D-184E-DC3F-0C72-A779F07E7F53}"/>
              </a:ext>
            </a:extLst>
          </p:cNvPr>
          <p:cNvSpPr txBox="1"/>
          <p:nvPr/>
        </p:nvSpPr>
        <p:spPr>
          <a:xfrm>
            <a:off x="3751065" y="443193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DBSCAN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C83DC17-4B17-CE36-8E68-8114AC6B0F18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90480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D738B-183C-2E3B-790C-A426E668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E627F2-6EE4-6219-F05C-B37A438F0D4D}"/>
              </a:ext>
            </a:extLst>
          </p:cNvPr>
          <p:cNvSpPr>
            <a:spLocks noChangeAspect="1"/>
          </p:cNvSpPr>
          <p:nvPr/>
        </p:nvSpPr>
        <p:spPr>
          <a:xfrm>
            <a:off x="-2296700" y="1112091"/>
            <a:ext cx="4551147" cy="4622474"/>
          </a:xfrm>
          <a:prstGeom prst="rect">
            <a:avLst/>
          </a:prstGeom>
          <a:noFill/>
          <a:ln w="12700">
            <a:solidFill>
              <a:srgbClr val="A1919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AB94E4-7500-479E-ACCF-69323C257624}"/>
              </a:ext>
            </a:extLst>
          </p:cNvPr>
          <p:cNvSpPr/>
          <p:nvPr/>
        </p:nvSpPr>
        <p:spPr>
          <a:xfrm>
            <a:off x="-1460935" y="1903957"/>
            <a:ext cx="2991853" cy="3038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5D0409C-E0B5-6230-C380-8BEB5253B868}"/>
              </a:ext>
            </a:extLst>
          </p:cNvPr>
          <p:cNvSpPr>
            <a:spLocks noChangeAspect="1"/>
          </p:cNvSpPr>
          <p:nvPr/>
        </p:nvSpPr>
        <p:spPr>
          <a:xfrm>
            <a:off x="2182429" y="128709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6FB10-6C59-942A-D996-95324241000B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C1B069-2E7F-C479-3A9A-299B254B200B}"/>
              </a:ext>
            </a:extLst>
          </p:cNvPr>
          <p:cNvGrpSpPr/>
          <p:nvPr/>
        </p:nvGrpSpPr>
        <p:grpSpPr>
          <a:xfrm>
            <a:off x="2258774" y="2295428"/>
            <a:ext cx="835765" cy="326657"/>
            <a:chOff x="2254447" y="1934847"/>
            <a:chExt cx="835765" cy="32665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3211FD4E-4D8C-40D5-EB23-B7C4E5D5B4F3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E6E116E-AEBD-FB4C-F880-D86EB9C018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FF5F3473-15A6-DBFF-1D50-E796F4A344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4C8793D4-CC0F-7FC9-0A13-F6B59E91097A}"/>
                </a:ext>
              </a:extLst>
            </p:cNvPr>
            <p:cNvCxnSpPr>
              <a:stCxn id="5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71CC73F-7B19-27C2-AC07-601F13366E7B}"/>
              </a:ext>
            </a:extLst>
          </p:cNvPr>
          <p:cNvGrpSpPr/>
          <p:nvPr/>
        </p:nvGrpSpPr>
        <p:grpSpPr>
          <a:xfrm>
            <a:off x="2263343" y="3264557"/>
            <a:ext cx="835765" cy="326657"/>
            <a:chOff x="2254447" y="1934847"/>
            <a:chExt cx="835765" cy="326657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AB0103E0-0688-AD69-4562-554DAF3F45E7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1C24B829-0DA7-6F54-295C-65F77C4232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892FA7B8-26B4-5A52-1F73-C7A6515267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3AA295A6-299A-9C37-E763-205056FE46CF}"/>
                </a:ext>
              </a:extLst>
            </p:cNvPr>
            <p:cNvCxnSpPr>
              <a:stCxn id="27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42D492A-E2F7-2AF0-D99C-A9A451F1E89E}"/>
              </a:ext>
            </a:extLst>
          </p:cNvPr>
          <p:cNvGrpSpPr/>
          <p:nvPr/>
        </p:nvGrpSpPr>
        <p:grpSpPr>
          <a:xfrm>
            <a:off x="2254447" y="4305346"/>
            <a:ext cx="835765" cy="326657"/>
            <a:chOff x="2254447" y="1934847"/>
            <a:chExt cx="835765" cy="32665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1A2A1669-27AE-C130-C04A-08780C07B001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759BED4D-BE87-478E-436F-370689BAE7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09540B14-2FF2-8842-1AA3-F56948EF1D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159F1E99-EA7F-AA9B-7E13-E1EC53A78C73}"/>
                </a:ext>
              </a:extLst>
            </p:cNvPr>
            <p:cNvCxnSpPr>
              <a:stCxn id="32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BA9FEFE-9961-733C-D77D-3F618C4B533A}"/>
              </a:ext>
            </a:extLst>
          </p:cNvPr>
          <p:cNvSpPr txBox="1"/>
          <p:nvPr/>
        </p:nvSpPr>
        <p:spPr>
          <a:xfrm>
            <a:off x="2773523" y="1220347"/>
            <a:ext cx="479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l’algorithme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26FA99-FB5A-ADB8-C824-E253AAE2D9CD}"/>
              </a:ext>
            </a:extLst>
          </p:cNvPr>
          <p:cNvSpPr txBox="1"/>
          <p:nvPr/>
        </p:nvSpPr>
        <p:spPr>
          <a:xfrm>
            <a:off x="3609288" y="222792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735A99-FF0C-F149-91C8-C2D9269FBA39}"/>
              </a:ext>
            </a:extLst>
          </p:cNvPr>
          <p:cNvSpPr txBox="1"/>
          <p:nvPr/>
        </p:nvSpPr>
        <p:spPr>
          <a:xfrm>
            <a:off x="3609286" y="3197051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SUBCLU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00132A-158B-5345-8AB7-6D0E9E3B2B33}"/>
              </a:ext>
            </a:extLst>
          </p:cNvPr>
          <p:cNvSpPr txBox="1"/>
          <p:nvPr/>
        </p:nvSpPr>
        <p:spPr>
          <a:xfrm>
            <a:off x="3604959" y="423419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DENCLUE</a:t>
            </a:r>
          </a:p>
        </p:txBody>
      </p:sp>
    </p:spTree>
    <p:extLst>
      <p:ext uri="{BB962C8B-B14F-4D97-AF65-F5344CB8AC3E}">
        <p14:creationId xmlns:p14="http://schemas.microsoft.com/office/powerpoint/2010/main" val="2599148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74296-7AA0-7883-8E13-02FF255CF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D60600-57CF-0A3C-336B-A1D5167EBD8E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25900-0E66-7727-A611-4E7DC5B227A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8C660800-D6B7-5126-9CBE-665B8E0AE5E3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A21306E-1D4D-0DA2-7DF8-6F0DD79D69A6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BEAFCAED-EFD9-70A1-7D38-3DD9030228B5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664C918-8240-6667-3B41-43BB3581EAA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95B97917-EE09-9E83-1825-A46CFD27DF71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8E1917-44A1-0843-5D3D-A4665CA850E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71BB53-A2FB-1BFE-CD08-7A13A647CCC7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55D0DF-9D3B-59A4-F798-E667DC487608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E27269-2637-ADBE-79AD-52D18D3CA0F3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479E567-58A2-D66E-B76D-18B402ACA0EE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D62262B8-55D7-844D-0BF0-2F641AFE9A2B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70B8E-9509-C97A-1E75-A2F4F7169939}"/>
              </a:ext>
            </a:extLst>
          </p:cNvPr>
          <p:cNvSpPr txBox="1"/>
          <p:nvPr/>
        </p:nvSpPr>
        <p:spPr>
          <a:xfrm>
            <a:off x="645733" y="1119786"/>
            <a:ext cx="803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Ordering Points To Identify the Clustering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92380-3385-861B-D94C-DBF5F69B8C15}"/>
              </a:ext>
            </a:extLst>
          </p:cNvPr>
          <p:cNvSpPr txBox="1"/>
          <p:nvPr/>
        </p:nvSpPr>
        <p:spPr>
          <a:xfrm>
            <a:off x="1219025" y="1983505"/>
            <a:ext cx="685866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743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Conçu en 1999 par </a:t>
            </a:r>
            <a:r>
              <a:rPr lang="fr-FR" dirty="0" err="1"/>
              <a:t>Ankerst</a:t>
            </a:r>
            <a:r>
              <a:rPr lang="fr-FR" dirty="0"/>
              <a:t>, </a:t>
            </a:r>
            <a:r>
              <a:rPr lang="fr-FR" dirty="0" err="1"/>
              <a:t>Breunig</a:t>
            </a:r>
            <a:r>
              <a:rPr lang="fr-FR" dirty="0"/>
              <a:t>, Kriegel et Sander</a:t>
            </a:r>
          </a:p>
          <a:p>
            <a:pPr marL="285750" indent="-2743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Adresse le problème d’identification de clusters à densité variable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9053532-29B1-A824-5C88-621E31BB4374}"/>
              </a:ext>
            </a:extLst>
          </p:cNvPr>
          <p:cNvGrpSpPr/>
          <p:nvPr/>
        </p:nvGrpSpPr>
        <p:grpSpPr>
          <a:xfrm>
            <a:off x="1489736" y="3174260"/>
            <a:ext cx="6271623" cy="3293433"/>
            <a:chOff x="1489736" y="3056276"/>
            <a:chExt cx="6271623" cy="3293433"/>
          </a:xfrm>
        </p:grpSpPr>
        <p:pic>
          <p:nvPicPr>
            <p:cNvPr id="21" name="Picture 2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8F9C9016-992F-6405-D01C-C35066C2B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736" y="3056276"/>
              <a:ext cx="6164523" cy="318210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C5E272-7AE2-1BB3-A559-44DBB9F40096}"/>
                </a:ext>
              </a:extLst>
            </p:cNvPr>
            <p:cNvSpPr/>
            <p:nvPr/>
          </p:nvSpPr>
          <p:spPr>
            <a:xfrm>
              <a:off x="6517853" y="5077256"/>
              <a:ext cx="1243506" cy="1272453"/>
            </a:xfrm>
            <a:custGeom>
              <a:avLst/>
              <a:gdLst>
                <a:gd name="connsiteX0" fmla="*/ 0 w 1126999"/>
                <a:gd name="connsiteY0" fmla="*/ 669479 h 1338958"/>
                <a:gd name="connsiteX1" fmla="*/ 563500 w 1126999"/>
                <a:gd name="connsiteY1" fmla="*/ 0 h 1338958"/>
                <a:gd name="connsiteX2" fmla="*/ 1127000 w 1126999"/>
                <a:gd name="connsiteY2" fmla="*/ 669479 h 1338958"/>
                <a:gd name="connsiteX3" fmla="*/ 563500 w 1126999"/>
                <a:gd name="connsiteY3" fmla="*/ 1338958 h 1338958"/>
                <a:gd name="connsiteX4" fmla="*/ 0 w 1126999"/>
                <a:gd name="connsiteY4" fmla="*/ 669479 h 1338958"/>
                <a:gd name="connsiteX0" fmla="*/ 0 w 1127000"/>
                <a:gd name="connsiteY0" fmla="*/ 572203 h 1241682"/>
                <a:gd name="connsiteX1" fmla="*/ 563500 w 1127000"/>
                <a:gd name="connsiteY1" fmla="*/ 0 h 1241682"/>
                <a:gd name="connsiteX2" fmla="*/ 1127000 w 1127000"/>
                <a:gd name="connsiteY2" fmla="*/ 572203 h 1241682"/>
                <a:gd name="connsiteX3" fmla="*/ 563500 w 1127000"/>
                <a:gd name="connsiteY3" fmla="*/ 1241682 h 1241682"/>
                <a:gd name="connsiteX4" fmla="*/ 0 w 1127000"/>
                <a:gd name="connsiteY4" fmla="*/ 572203 h 1241682"/>
                <a:gd name="connsiteX0" fmla="*/ 1984 w 1128984"/>
                <a:gd name="connsiteY0" fmla="*/ 572203 h 1280593"/>
                <a:gd name="connsiteX1" fmla="*/ 565484 w 1128984"/>
                <a:gd name="connsiteY1" fmla="*/ 0 h 1280593"/>
                <a:gd name="connsiteX2" fmla="*/ 1128984 w 1128984"/>
                <a:gd name="connsiteY2" fmla="*/ 572203 h 1280593"/>
                <a:gd name="connsiteX3" fmla="*/ 439025 w 1128984"/>
                <a:gd name="connsiteY3" fmla="*/ 1280593 h 1280593"/>
                <a:gd name="connsiteX4" fmla="*/ 1984 w 1128984"/>
                <a:gd name="connsiteY4" fmla="*/ 572203 h 1280593"/>
                <a:gd name="connsiteX0" fmla="*/ 1162 w 1128162"/>
                <a:gd name="connsiteY0" fmla="*/ 573307 h 1283546"/>
                <a:gd name="connsiteX1" fmla="*/ 564662 w 1128162"/>
                <a:gd name="connsiteY1" fmla="*/ 1104 h 1283546"/>
                <a:gd name="connsiteX2" fmla="*/ 1128162 w 1128162"/>
                <a:gd name="connsiteY2" fmla="*/ 719222 h 1283546"/>
                <a:gd name="connsiteX3" fmla="*/ 438203 w 1128162"/>
                <a:gd name="connsiteY3" fmla="*/ 1281697 h 1283546"/>
                <a:gd name="connsiteX4" fmla="*/ 1162 w 1128162"/>
                <a:gd name="connsiteY4" fmla="*/ 573307 h 1283546"/>
                <a:gd name="connsiteX0" fmla="*/ 1044 w 1166955"/>
                <a:gd name="connsiteY0" fmla="*/ 698680 h 1280649"/>
                <a:gd name="connsiteX1" fmla="*/ 603455 w 1166955"/>
                <a:gd name="connsiteY1" fmla="*/ 17 h 1280649"/>
                <a:gd name="connsiteX2" fmla="*/ 1166955 w 1166955"/>
                <a:gd name="connsiteY2" fmla="*/ 718135 h 1280649"/>
                <a:gd name="connsiteX3" fmla="*/ 476996 w 1166955"/>
                <a:gd name="connsiteY3" fmla="*/ 1280610 h 1280649"/>
                <a:gd name="connsiteX4" fmla="*/ 1044 w 1166955"/>
                <a:gd name="connsiteY4" fmla="*/ 698680 h 1280649"/>
                <a:gd name="connsiteX0" fmla="*/ 636 w 1166547"/>
                <a:gd name="connsiteY0" fmla="*/ 795953 h 1377922"/>
                <a:gd name="connsiteX1" fmla="*/ 573864 w 1166547"/>
                <a:gd name="connsiteY1" fmla="*/ 13 h 1377922"/>
                <a:gd name="connsiteX2" fmla="*/ 1166547 w 1166547"/>
                <a:gd name="connsiteY2" fmla="*/ 815408 h 1377922"/>
                <a:gd name="connsiteX3" fmla="*/ 476588 w 1166547"/>
                <a:gd name="connsiteY3" fmla="*/ 1377883 h 1377922"/>
                <a:gd name="connsiteX4" fmla="*/ 636 w 1166547"/>
                <a:gd name="connsiteY4" fmla="*/ 795953 h 1377922"/>
                <a:gd name="connsiteX0" fmla="*/ 603 w 1185970"/>
                <a:gd name="connsiteY0" fmla="*/ 651240 h 1381400"/>
                <a:gd name="connsiteX1" fmla="*/ 593287 w 1185970"/>
                <a:gd name="connsiteY1" fmla="*/ 1215 h 1381400"/>
                <a:gd name="connsiteX2" fmla="*/ 1185970 w 1185970"/>
                <a:gd name="connsiteY2" fmla="*/ 816610 h 1381400"/>
                <a:gd name="connsiteX3" fmla="*/ 496011 w 1185970"/>
                <a:gd name="connsiteY3" fmla="*/ 1379085 h 1381400"/>
                <a:gd name="connsiteX4" fmla="*/ 603 w 1185970"/>
                <a:gd name="connsiteY4" fmla="*/ 651240 h 1381400"/>
                <a:gd name="connsiteX0" fmla="*/ 618 w 1234623"/>
                <a:gd name="connsiteY0" fmla="*/ 650554 h 1379236"/>
                <a:gd name="connsiteX1" fmla="*/ 593302 w 1234623"/>
                <a:gd name="connsiteY1" fmla="*/ 529 h 1379236"/>
                <a:gd name="connsiteX2" fmla="*/ 1234623 w 1234623"/>
                <a:gd name="connsiteY2" fmla="*/ 757558 h 1379236"/>
                <a:gd name="connsiteX3" fmla="*/ 496026 w 1234623"/>
                <a:gd name="connsiteY3" fmla="*/ 1378399 h 1379236"/>
                <a:gd name="connsiteX4" fmla="*/ 618 w 1234623"/>
                <a:gd name="connsiteY4" fmla="*/ 650554 h 1379236"/>
                <a:gd name="connsiteX0" fmla="*/ 10492 w 1244497"/>
                <a:gd name="connsiteY0" fmla="*/ 650558 h 1408346"/>
                <a:gd name="connsiteX1" fmla="*/ 603176 w 1244497"/>
                <a:gd name="connsiteY1" fmla="*/ 533 h 1408346"/>
                <a:gd name="connsiteX2" fmla="*/ 1244497 w 1244497"/>
                <a:gd name="connsiteY2" fmla="*/ 757562 h 1408346"/>
                <a:gd name="connsiteX3" fmla="*/ 301619 w 1244497"/>
                <a:gd name="connsiteY3" fmla="*/ 1407586 h 1408346"/>
                <a:gd name="connsiteX4" fmla="*/ 10492 w 1244497"/>
                <a:gd name="connsiteY4" fmla="*/ 650558 h 1408346"/>
                <a:gd name="connsiteX0" fmla="*/ 9501 w 1243506"/>
                <a:gd name="connsiteY0" fmla="*/ 650544 h 1330757"/>
                <a:gd name="connsiteX1" fmla="*/ 602185 w 1243506"/>
                <a:gd name="connsiteY1" fmla="*/ 519 h 1330757"/>
                <a:gd name="connsiteX2" fmla="*/ 1243506 w 1243506"/>
                <a:gd name="connsiteY2" fmla="*/ 757548 h 1330757"/>
                <a:gd name="connsiteX3" fmla="*/ 310355 w 1243506"/>
                <a:gd name="connsiteY3" fmla="*/ 1329751 h 1330757"/>
                <a:gd name="connsiteX4" fmla="*/ 9501 w 1243506"/>
                <a:gd name="connsiteY4" fmla="*/ 650544 h 1330757"/>
                <a:gd name="connsiteX0" fmla="*/ 9501 w 1243506"/>
                <a:gd name="connsiteY0" fmla="*/ 592240 h 1272453"/>
                <a:gd name="connsiteX1" fmla="*/ 602185 w 1243506"/>
                <a:gd name="connsiteY1" fmla="*/ 581 h 1272453"/>
                <a:gd name="connsiteX2" fmla="*/ 1243506 w 1243506"/>
                <a:gd name="connsiteY2" fmla="*/ 699244 h 1272453"/>
                <a:gd name="connsiteX3" fmla="*/ 310355 w 1243506"/>
                <a:gd name="connsiteY3" fmla="*/ 1271447 h 1272453"/>
                <a:gd name="connsiteX4" fmla="*/ 9501 w 1243506"/>
                <a:gd name="connsiteY4" fmla="*/ 592240 h 127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506" h="1272453">
                  <a:moveTo>
                    <a:pt x="9501" y="592240"/>
                  </a:moveTo>
                  <a:cubicBezTo>
                    <a:pt x="58139" y="380429"/>
                    <a:pt x="396518" y="-17253"/>
                    <a:pt x="602185" y="581"/>
                  </a:cubicBezTo>
                  <a:cubicBezTo>
                    <a:pt x="807852" y="18415"/>
                    <a:pt x="1243506" y="329501"/>
                    <a:pt x="1243506" y="699244"/>
                  </a:cubicBezTo>
                  <a:cubicBezTo>
                    <a:pt x="1243506" y="1068987"/>
                    <a:pt x="516022" y="1289281"/>
                    <a:pt x="310355" y="1271447"/>
                  </a:cubicBezTo>
                  <a:cubicBezTo>
                    <a:pt x="104688" y="1253613"/>
                    <a:pt x="-39137" y="804051"/>
                    <a:pt x="9501" y="592240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AB5272-51AD-C81E-24E3-B7AF5E72284D}"/>
                </a:ext>
              </a:extLst>
            </p:cNvPr>
            <p:cNvSpPr txBox="1"/>
            <p:nvPr/>
          </p:nvSpPr>
          <p:spPr>
            <a:xfrm>
              <a:off x="5128241" y="5704515"/>
              <a:ext cx="1243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2">
                      <a:lumMod val="50000"/>
                    </a:schemeClr>
                  </a:solidFill>
                </a:rPr>
                <a:t>Interprété</a:t>
              </a:r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bg2">
                      <a:lumMod val="50000"/>
                    </a:schemeClr>
                  </a:solidFill>
                </a:rPr>
                <a:t>comme</a:t>
              </a:r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 bruit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3E3292-AF6F-725E-5A9C-7F816106E1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0877" y="5713482"/>
              <a:ext cx="338067" cy="1231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882BE54A-6D08-9803-C350-7816A928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522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8376-C8FC-949D-4623-87D433D93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CF54950-BBB0-EF06-18C2-B703E623AE50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C78A53-2D2B-F964-F5B5-7B6DA3B8FB41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D1852E0A-BA18-D052-FB86-8ACF06C8EB8D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EFA03FA-8929-E355-D52D-E29DDD552F27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B110234-6040-3ACE-75A5-E952DF4A2F11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8642A70-79AC-CA20-45F2-E77AC6FE4E30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C3AC936-5318-54C1-8719-46E3911D68D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1A90C1-3229-03D1-1514-F1AE4C8C18B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8F3032-C8DF-C989-21CB-77CA4FBAE91A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56505E-9648-D53A-BCDC-C04E354D3D37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045F44-5774-03E1-F21B-D187BFE7B229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AD9B83C4-D35D-8251-35D3-A42278F988C2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06E31603-6A08-2178-7CDB-1D5D89E49AB1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3E010-4794-E4B1-66A4-118DB550C2B9}"/>
              </a:ext>
            </a:extLst>
          </p:cNvPr>
          <p:cNvSpPr txBox="1"/>
          <p:nvPr/>
        </p:nvSpPr>
        <p:spPr>
          <a:xfrm>
            <a:off x="1013930" y="1581377"/>
            <a:ext cx="726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Distance: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0A96B-3372-1E86-7FD3-C14008679257}"/>
              </a:ext>
            </a:extLst>
          </p:cNvPr>
          <p:cNvSpPr txBox="1"/>
          <p:nvPr/>
        </p:nvSpPr>
        <p:spPr>
          <a:xfrm>
            <a:off x="668595" y="1077015"/>
            <a:ext cx="647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Définitions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D57F13-F09B-1691-DC57-48FC19AA6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15" y="2059372"/>
            <a:ext cx="6016829" cy="377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FB9803-4209-B87D-F5C7-1D3423D3E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9" y="3035685"/>
            <a:ext cx="5816397" cy="4317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A0883B-016E-CCB1-BA8A-15E413EBD8F0}"/>
              </a:ext>
            </a:extLst>
          </p:cNvPr>
          <p:cNvSpPr txBox="1"/>
          <p:nvPr/>
        </p:nvSpPr>
        <p:spPr>
          <a:xfrm>
            <a:off x="1013930" y="2579424"/>
            <a:ext cx="604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Reachability Distance: </a:t>
            </a:r>
          </a:p>
        </p:txBody>
      </p:sp>
      <p:pic>
        <p:nvPicPr>
          <p:cNvPr id="26" name="Picture 2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CD686E7A-B032-707E-FDE5-25AA0E26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4495" r="41015" b="33756"/>
          <a:stretch/>
        </p:blipFill>
        <p:spPr>
          <a:xfrm>
            <a:off x="596749" y="3577471"/>
            <a:ext cx="2996119" cy="2963537"/>
          </a:xfrm>
          <a:prstGeom prst="rect">
            <a:avLst/>
          </a:prstGeom>
        </p:spPr>
      </p:pic>
      <p:pic>
        <p:nvPicPr>
          <p:cNvPr id="28" name="Picture 2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7BC3886-8ED9-9A98-10D0-C18D82C70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705" r="12340" b="13212"/>
          <a:stretch/>
        </p:blipFill>
        <p:spPr>
          <a:xfrm>
            <a:off x="2893381" y="4623951"/>
            <a:ext cx="5890381" cy="652672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C0D05E0-6C42-6A76-A02D-DCF42C1E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98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31D3D-842A-C579-DC68-A079AC4D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3E7DC6-A4A7-0598-2F57-B55128B8E92C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02F30D-EB06-076E-58EA-BAC16C83492C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A127BEB0-2DB8-367C-EDB9-A536A574F7C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FBB3970-5D82-745D-FFA5-ADEB80A45A46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F32A9015-5650-4001-8216-A6CA2ADB9F3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65D72C9-FA06-E8C2-382F-D878CE14734A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9CDCF4E-64C3-1CB7-058A-FC4F74C66920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42FB4E-715B-7848-3AE0-939423825E0F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BF2ED8-7FC1-4A49-DF60-CF4BF57E70B7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C89A46-AA37-9C67-7AE6-01FA9767D144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65E9FF-D3F7-AC0B-9A91-E2B8675B0E29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FC329B4A-2B4A-6511-D73F-6B31403B2CEA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59E6334F-47BE-D46B-7286-32A430CB6695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B60AA-CFFE-5B0D-AE62-AADA3FCCA851}"/>
                  </a:ext>
                </a:extLst>
              </p:cNvPr>
              <p:cNvSpPr txBox="1"/>
              <p:nvPr/>
            </p:nvSpPr>
            <p:spPr>
              <a:xfrm>
                <a:off x="549156" y="1057602"/>
                <a:ext cx="8247420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5400"/>
                  </a:spcAft>
                </a:pPr>
                <a:r>
                  <a:rPr lang="fr-FR" sz="2800" b="1" dirty="0"/>
                  <a:t>Fonctionnement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Sélection aléatoire d’un point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000" dirty="0"/>
                  <a:t> de départ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𝐶𝑜𝑟𝑒</m:t>
                    </m:r>
                  </m:oMath>
                </a14:m>
                <a:r>
                  <a:rPr lang="fr-FR" sz="2000" dirty="0"/>
                  <a:t>-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𝐷𝑖𝑠𝑡𝑎𝑛𝑐𝑒</m:t>
                    </m:r>
                  </m:oMath>
                </a14:m>
                <a:r>
                  <a:rPr lang="fr-FR" sz="2000" i="1" dirty="0"/>
                  <a:t> </a:t>
                </a:r>
                <a:r>
                  <a:rPr lang="fr-FR" sz="2000" dirty="0"/>
                  <a:t>du point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sz="2000" dirty="0"/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Calcul de la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des autres points par rapport au point p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Tri des points selon la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par ordre croissant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Sélection du point ayant la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minimale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2000" dirty="0"/>
                  <a:t>Passage à la prochaine itération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B60AA-CFFE-5B0D-AE62-AADA3FCC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6" y="1057602"/>
                <a:ext cx="8247420" cy="4293483"/>
              </a:xfrm>
              <a:prstGeom prst="rect">
                <a:avLst/>
              </a:prstGeom>
              <a:blipFill>
                <a:blip r:embed="rId2"/>
                <a:stretch>
                  <a:fillRect l="-1478" t="-1277" b="-1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DBD219D9-8A33-FEDA-DF50-A05FD116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29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E374-B4A9-A935-5DE5-4B7CBF88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B971CE-50D9-705C-5ACA-2DCF4E54B6F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5AC14-6C16-D017-3DAF-863D007B025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CFE502F5-B84B-2446-4D50-C6F8BD92DD6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6C188E7-23A9-2B9C-012A-E8F6C75DCFDF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33E75A-E9E3-4742-47D0-87E2A66DC71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49A0EA-4162-15B7-6379-9C9B0AB40D98}"/>
              </a:ext>
            </a:extLst>
          </p:cNvPr>
          <p:cNvSpPr txBox="1"/>
          <p:nvPr/>
        </p:nvSpPr>
        <p:spPr>
          <a:xfrm>
            <a:off x="3982058" y="246382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86726E-01C4-3105-6C7C-400CD362D4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EE8C7E-AC36-E2BE-B901-AFBBC8357801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21" name="Accolade ouvrante 15">
            <a:extLst>
              <a:ext uri="{FF2B5EF4-FFF2-40B4-BE49-F238E27FC236}">
                <a16:creationId xmlns:a16="http://schemas.microsoft.com/office/drawing/2014/main" id="{ADA4391B-2CDD-4BA8-99AE-D360062A1B99}"/>
              </a:ext>
            </a:extLst>
          </p:cNvPr>
          <p:cNvSpPr/>
          <p:nvPr/>
        </p:nvSpPr>
        <p:spPr>
          <a:xfrm>
            <a:off x="449423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ouvrante 15">
            <a:extLst>
              <a:ext uri="{FF2B5EF4-FFF2-40B4-BE49-F238E27FC236}">
                <a16:creationId xmlns:a16="http://schemas.microsoft.com/office/drawing/2014/main" id="{B6F26BA9-C70D-47FC-9893-A326E69817A4}"/>
              </a:ext>
            </a:extLst>
          </p:cNvPr>
          <p:cNvSpPr/>
          <p:nvPr/>
        </p:nvSpPr>
        <p:spPr>
          <a:xfrm flipH="1">
            <a:off x="1575202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989DC7-3D51-4C7A-B696-3A8D1A77E547}"/>
              </a:ext>
            </a:extLst>
          </p:cNvPr>
          <p:cNvSpPr txBox="1"/>
          <p:nvPr/>
        </p:nvSpPr>
        <p:spPr>
          <a:xfrm>
            <a:off x="733648" y="1984605"/>
            <a:ext cx="7908907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 L'intelligence artificielle (IA) regroupe des techniques permettant aux machines d'accomplir des tâches nécessitant normalement l'intelligence humaine.  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 L'IA comprend plusieurs sous-domaines : apprentissage supervisé, non supervisé, apprentissage par renforcement, et réseaux de neurones profonds.  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 L'apprentissage non supervisé prends une place de plus en plus importante, notamment dans le traitement des données complexes et volumineuses.</a:t>
            </a:r>
            <a:endParaRPr lang="en-GB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7" name="ZoneTexte 8">
            <a:extLst>
              <a:ext uri="{FF2B5EF4-FFF2-40B4-BE49-F238E27FC236}">
                <a16:creationId xmlns:a16="http://schemas.microsoft.com/office/drawing/2014/main" id="{5148F1D6-727E-481E-AC28-29579157D209}"/>
              </a:ext>
            </a:extLst>
          </p:cNvPr>
          <p:cNvSpPr txBox="1"/>
          <p:nvPr/>
        </p:nvSpPr>
        <p:spPr>
          <a:xfrm>
            <a:off x="733648" y="1010096"/>
            <a:ext cx="36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Intelligence Artificielle</a:t>
            </a:r>
            <a:endParaRPr lang="fr-FR" sz="28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47169D-C3B7-8D58-F6FD-49C36447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783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E679F-8D91-71E2-27FA-CA577D644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D49C75-4A5E-023C-47EF-464F69753A3A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13071-E4E8-661A-7C07-7B0DD7D959CE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2E4132C5-214E-3030-511D-DC22D2E316A3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D8D01BC-517E-06E1-EB2E-244C61789167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1AE156B5-2637-0A76-BF75-7E9B58A9AC8C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56BA06C-ECAF-8477-0783-D99B97844987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87E9025-CF7E-7B01-A787-C2D1038729F8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08F055-4F9A-5621-EF72-26461756A06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4189FE-FE6A-74C4-1A4E-E55559BF27FC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741B47F-48A4-6358-BCCD-5C0B2D439081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5CF528-C9EE-601B-CE3C-108E3165F9C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E4E126B6-1D76-AF9D-2FEF-3AB3D90D0F2C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BA4B444D-FF47-7DD3-B60F-E0970B4FDFAC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 descr="A black dots on a white background&#10;&#10;Description automatically generated">
            <a:extLst>
              <a:ext uri="{FF2B5EF4-FFF2-40B4-BE49-F238E27FC236}">
                <a16:creationId xmlns:a16="http://schemas.microsoft.com/office/drawing/2014/main" id="{B973EBBB-CEAC-8CA8-C2E2-3F3A03B8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4574" r="6915" b="-1270"/>
          <a:stretch/>
        </p:blipFill>
        <p:spPr>
          <a:xfrm>
            <a:off x="697845" y="1273965"/>
            <a:ext cx="8164278" cy="4977655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7E83DEC-D846-8C22-CC86-C99D30E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368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AC956-46BD-6C9B-DF9A-89D1C033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B821C2-B9BE-6C78-5E82-D442477B370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478F3-CDD8-56D8-211F-40FE3E93BB1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81772ACB-B657-3CBB-CBF7-0A6F010CDE90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F04041C-D3C7-A274-B4C1-FB8C85806114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F4665640-AAE0-CFA4-C9EF-95B6357917D2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320607A-7DFA-676D-7F99-8B78854D1B67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105E6A2-41B4-29A0-D260-A1427931AB9B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EF2193-632C-2E11-BCD8-A7B64B0D9EE1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5BC80F-6314-5D76-7C9D-21C6ACC11BE8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9C9DAA-9980-7E7E-CA07-19BCA4A8DE0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A09558-B54B-F425-F8AC-C6373D55A87E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A6A9577F-1934-413F-B0A6-B53B4885C3D4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04079058-82F7-CDF6-682C-F06C6CC97B21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1F06E-EAB6-81D5-E5A1-A124C4C4A343}"/>
              </a:ext>
            </a:extLst>
          </p:cNvPr>
          <p:cNvSpPr txBox="1"/>
          <p:nvPr/>
        </p:nvSpPr>
        <p:spPr>
          <a:xfrm>
            <a:off x="660714" y="1095767"/>
            <a:ext cx="649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Reachability 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FC50F-AF6E-1131-D636-5966C3095DDD}"/>
              </a:ext>
            </a:extLst>
          </p:cNvPr>
          <p:cNvSpPr txBox="1"/>
          <p:nvPr/>
        </p:nvSpPr>
        <p:spPr>
          <a:xfrm>
            <a:off x="1179703" y="1712555"/>
            <a:ext cx="64980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4320">
              <a:spcAft>
                <a:spcPts val="1200"/>
              </a:spcAft>
            </a:pPr>
            <a:r>
              <a:rPr lang="fr-FR" dirty="0"/>
              <a:t>OPTICS ne crée pas de clusters automatiquement, mais plutôt crée une structure de partitionnement: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creux représentent des clusters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pics représentent du bruit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pentes représentent des transitions de densité</a:t>
            </a:r>
          </a:p>
        </p:txBody>
      </p:sp>
      <p:pic>
        <p:nvPicPr>
          <p:cNvPr id="22" name="Picture 21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0C77E986-55FC-3AEB-3903-DB1473B81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r="1813" b="2132"/>
          <a:stretch/>
        </p:blipFill>
        <p:spPr>
          <a:xfrm>
            <a:off x="426551" y="3602388"/>
            <a:ext cx="3962541" cy="2967817"/>
          </a:xfrm>
          <a:prstGeom prst="rect">
            <a:avLst/>
          </a:prstGeom>
        </p:spPr>
      </p:pic>
      <p:pic>
        <p:nvPicPr>
          <p:cNvPr id="24" name="Picture 23" descr="A graph of a graph showing the results of a product&#10;&#10;Description automatically generated with medium confidence">
            <a:extLst>
              <a:ext uri="{FF2B5EF4-FFF2-40B4-BE49-F238E27FC236}">
                <a16:creationId xmlns:a16="http://schemas.microsoft.com/office/drawing/2014/main" id="{2415EC21-B6CC-A8D7-E01F-519046595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/>
          <a:stretch/>
        </p:blipFill>
        <p:spPr>
          <a:xfrm>
            <a:off x="4754909" y="3645306"/>
            <a:ext cx="4111557" cy="2896197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D3ACD7AF-F521-03E6-3FF3-50092826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24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BD064-1A25-36C3-AF82-3CA9C7313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567A44-66AC-C613-9443-58C8E4C03202}"/>
              </a:ext>
            </a:extLst>
          </p:cNvPr>
          <p:cNvSpPr/>
          <p:nvPr/>
        </p:nvSpPr>
        <p:spPr>
          <a:xfrm>
            <a:off x="539884" y="1064619"/>
            <a:ext cx="3978614" cy="5401564"/>
          </a:xfrm>
          <a:prstGeom prst="roundRect">
            <a:avLst>
              <a:gd name="adj" fmla="val 851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05F5F8-1BDE-F311-9961-5242004713D0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5AE37-D7AB-D5AF-FA9C-EFBCAF36E2C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6C565180-9CCC-56B0-67A9-92AFB00345C7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521DD83-F56D-5A18-31EE-092E89144F96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54C04EA-3C39-00BB-CA9C-8DF1A6647412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BCE816B-2C25-824D-DC7C-A060D687B3D9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DDD4391-9085-B520-49C6-278C4BA31CE6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C673BB3-7A9E-E386-57EE-0C4E63621DAD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27FD52-41E1-5149-B1F8-69F0A3C9DE93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F52441-036D-A555-634B-34F763009A3C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D11B60-D844-F80F-AACC-D5FC71717C62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14DA2C60-A490-102B-1605-9A6F9593BDD8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ABB19926-6EE0-8FA4-387C-633AB4C4BA36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C7B68D0-58F9-59AC-89AC-43A223962C7C}"/>
              </a:ext>
            </a:extLst>
          </p:cNvPr>
          <p:cNvGrpSpPr/>
          <p:nvPr/>
        </p:nvGrpSpPr>
        <p:grpSpPr>
          <a:xfrm>
            <a:off x="690664" y="1339618"/>
            <a:ext cx="3644222" cy="4894910"/>
            <a:chOff x="690664" y="1339618"/>
            <a:chExt cx="3644222" cy="4894910"/>
          </a:xfrm>
        </p:grpSpPr>
        <p:pic>
          <p:nvPicPr>
            <p:cNvPr id="18" name="Picture 17" descr="A graph showing different colored dots&#10;&#10;Description automatically generated">
              <a:extLst>
                <a:ext uri="{FF2B5EF4-FFF2-40B4-BE49-F238E27FC236}">
                  <a16:creationId xmlns:a16="http://schemas.microsoft.com/office/drawing/2014/main" id="{ACFFF6CE-3FDF-84A9-EA81-AA8D8569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3" t="10835" r="2232" b="2784"/>
            <a:stretch/>
          </p:blipFill>
          <p:spPr>
            <a:xfrm>
              <a:off x="690664" y="1339618"/>
              <a:ext cx="3560323" cy="2363235"/>
            </a:xfrm>
            <a:prstGeom prst="rect">
              <a:avLst/>
            </a:prstGeom>
          </p:spPr>
        </p:pic>
        <p:pic>
          <p:nvPicPr>
            <p:cNvPr id="20" name="Picture 19" descr="A graph of a graph showing the results of a product&#10;&#10;Description automatically generated with medium confidence">
              <a:extLst>
                <a:ext uri="{FF2B5EF4-FFF2-40B4-BE49-F238E27FC236}">
                  <a16:creationId xmlns:a16="http://schemas.microsoft.com/office/drawing/2014/main" id="{8C438711-2E41-0AF4-50EE-CE30C7746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6" t="1313" b="7392"/>
            <a:stretch/>
          </p:blipFill>
          <p:spPr>
            <a:xfrm>
              <a:off x="690664" y="3904797"/>
              <a:ext cx="3644222" cy="2329731"/>
            </a:xfrm>
            <a:prstGeom prst="rect">
              <a:avLst/>
            </a:prstGeom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F77222-1AD1-7C2E-EEB5-9545FCCC0EFB}"/>
              </a:ext>
            </a:extLst>
          </p:cNvPr>
          <p:cNvSpPr/>
          <p:nvPr/>
        </p:nvSpPr>
        <p:spPr>
          <a:xfrm>
            <a:off x="4776213" y="1064619"/>
            <a:ext cx="4002124" cy="5401564"/>
          </a:xfrm>
          <a:prstGeom prst="roundRect">
            <a:avLst>
              <a:gd name="adj" fmla="val 806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AD2C67E-1F05-404F-D163-1DA97837AF69}"/>
              </a:ext>
            </a:extLst>
          </p:cNvPr>
          <p:cNvGrpSpPr/>
          <p:nvPr/>
        </p:nvGrpSpPr>
        <p:grpSpPr>
          <a:xfrm>
            <a:off x="4738946" y="1272538"/>
            <a:ext cx="3874952" cy="4961990"/>
            <a:chOff x="4738946" y="1272538"/>
            <a:chExt cx="3874952" cy="496199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B572EA-076B-3B66-CB44-FDDF2E4E4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2" t="8922" b="2246"/>
            <a:stretch/>
          </p:blipFill>
          <p:spPr>
            <a:xfrm>
              <a:off x="4959655" y="1272538"/>
              <a:ext cx="3635241" cy="2430315"/>
            </a:xfrm>
            <a:prstGeom prst="rect">
              <a:avLst/>
            </a:prstGeom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E2ED1D9-8C9B-56F0-EC99-EE9998C279BB}"/>
                </a:ext>
              </a:extLst>
            </p:cNvPr>
            <p:cNvGrpSpPr/>
            <p:nvPr/>
          </p:nvGrpSpPr>
          <p:grpSpPr>
            <a:xfrm>
              <a:off x="4738946" y="3871295"/>
              <a:ext cx="3874952" cy="2363233"/>
              <a:chOff x="4738946" y="3871295"/>
              <a:chExt cx="3874952" cy="2363233"/>
            </a:xfrm>
          </p:grpSpPr>
          <p:pic>
            <p:nvPicPr>
              <p:cNvPr id="23" name="Picture 22" descr="A graph of a graph showing the results of a product&#10;&#10;Description automatically generated with medium confidence">
                <a:extLst>
                  <a:ext uri="{FF2B5EF4-FFF2-40B4-BE49-F238E27FC236}">
                    <a16:creationId xmlns:a16="http://schemas.microsoft.com/office/drawing/2014/main" id="{514C6274-FC22-3A02-B155-DC1028957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7" b="7392"/>
              <a:stretch/>
            </p:blipFill>
            <p:spPr>
              <a:xfrm>
                <a:off x="4978656" y="3871295"/>
                <a:ext cx="3635242" cy="2363233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61B2D26-EC04-435C-6688-6D321F38FA73}"/>
                  </a:ext>
                </a:extLst>
              </p:cNvPr>
              <p:cNvCxnSpPr>
                <a:cxnSpLocks/>
                <a:endCxn id="23" idx="3"/>
              </p:cNvCxnSpPr>
              <p:nvPr/>
            </p:nvCxnSpPr>
            <p:spPr>
              <a:xfrm>
                <a:off x="5155660" y="5052912"/>
                <a:ext cx="3458238" cy="0"/>
              </a:xfrm>
              <a:prstGeom prst="line">
                <a:avLst/>
              </a:prstGeom>
              <a:ln w="28575">
                <a:prstDash val="lg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15A3CF-9728-6487-AD44-21667433CF5E}"/>
                  </a:ext>
                </a:extLst>
              </p:cNvPr>
              <p:cNvSpPr txBox="1"/>
              <p:nvPr/>
            </p:nvSpPr>
            <p:spPr>
              <a:xfrm>
                <a:off x="4738946" y="4899022"/>
                <a:ext cx="588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6E6E6E"/>
                    </a:solidFill>
                  </a:rPr>
                  <a:t>0.8</a:t>
                </a:r>
              </a:p>
            </p:txBody>
          </p:sp>
        </p:grpSp>
        <p:cxnSp>
          <p:nvCxnSpPr>
            <p:cNvPr id="16" name="Connecteur : en arc 15">
              <a:extLst>
                <a:ext uri="{FF2B5EF4-FFF2-40B4-BE49-F238E27FC236}">
                  <a16:creationId xmlns:a16="http://schemas.microsoft.com/office/drawing/2014/main" id="{C3332FF1-ED28-2131-AEB3-AAFFC5E88E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70094" y="3244647"/>
              <a:ext cx="2133597" cy="167146"/>
            </a:xfrm>
            <a:prstGeom prst="curvedConnector3">
              <a:avLst>
                <a:gd name="adj1" fmla="val 1613"/>
              </a:avLst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B5420F93-01B5-D514-1AF6-77C9CBCF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73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BF18-D30E-F37D-4517-4029EAE97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F1BE3C1B-BC05-0607-6485-2DD87A5DE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717" y="1420495"/>
            <a:ext cx="3511707" cy="24489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416544-2916-1198-C45F-671CEC0917BE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E2A811-58AC-4F64-135E-305E7A7E6235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4BC5334B-9180-31F6-EC0E-ABB1A2739E9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1DB0A4D-92E4-C612-8EF9-F3A384AC5E69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F823CC63-6C84-0D83-BED9-400BB4A26B55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2C5D097-738E-1AD2-1D4C-171AB86C6718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9E075DD1-9EB6-58A8-7D1D-396BA1AE831C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798A74-5E98-0B51-D2D5-C463F6C8531A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25BCAB-4EB5-6397-970A-BBE701989248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FE0CD44-FBFF-BFF6-ADC0-4226797C6C8B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0D038E-D96B-7FF9-D173-A2CB97617D3C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ACFE451C-744B-83E3-6B38-61F46A1493CF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7985115E-24C3-83BE-56D7-1905B1D7F5A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13E8D-900C-D3E9-E589-93AE3F0DA5F3}"/>
              </a:ext>
            </a:extLst>
          </p:cNvPr>
          <p:cNvSpPr txBox="1"/>
          <p:nvPr/>
        </p:nvSpPr>
        <p:spPr>
          <a:xfrm>
            <a:off x="682662" y="1097521"/>
            <a:ext cx="466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Exemple: DBSCAN vs OPTICS</a:t>
            </a:r>
          </a:p>
        </p:txBody>
      </p:sp>
      <p:pic>
        <p:nvPicPr>
          <p:cNvPr id="23" name="Picture 22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FE9AFD6D-5109-20E7-1C72-091319658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7" y="2288474"/>
            <a:ext cx="3497299" cy="2438906"/>
          </a:xfrm>
          <a:prstGeom prst="rect">
            <a:avLst/>
          </a:prstGeom>
        </p:spPr>
      </p:pic>
      <p:pic>
        <p:nvPicPr>
          <p:cNvPr id="27" name="Picture 26" descr="A graph of a graph showing the amount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4C65781-E287-A472-E124-104AF0E81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4"/>
          <a:stretch/>
        </p:blipFill>
        <p:spPr>
          <a:xfrm>
            <a:off x="4812444" y="3915340"/>
            <a:ext cx="3941581" cy="252663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76EED5E9-9A65-515D-63A9-BF03E22D9BB7}"/>
              </a:ext>
            </a:extLst>
          </p:cNvPr>
          <p:cNvSpPr/>
          <p:nvPr/>
        </p:nvSpPr>
        <p:spPr>
          <a:xfrm>
            <a:off x="2675585" y="3431251"/>
            <a:ext cx="1735310" cy="1195938"/>
          </a:xfrm>
          <a:custGeom>
            <a:avLst/>
            <a:gdLst>
              <a:gd name="connsiteX0" fmla="*/ 0 w 1935805"/>
              <a:gd name="connsiteY0" fmla="*/ 670158 h 1340315"/>
              <a:gd name="connsiteX1" fmla="*/ 967903 w 1935805"/>
              <a:gd name="connsiteY1" fmla="*/ 0 h 1340315"/>
              <a:gd name="connsiteX2" fmla="*/ 1935806 w 1935805"/>
              <a:gd name="connsiteY2" fmla="*/ 670158 h 1340315"/>
              <a:gd name="connsiteX3" fmla="*/ 967903 w 1935805"/>
              <a:gd name="connsiteY3" fmla="*/ 1340316 h 1340315"/>
              <a:gd name="connsiteX4" fmla="*/ 0 w 1935805"/>
              <a:gd name="connsiteY4" fmla="*/ 670158 h 1340315"/>
              <a:gd name="connsiteX0" fmla="*/ 1450 w 1937256"/>
              <a:gd name="connsiteY0" fmla="*/ 670158 h 1223584"/>
              <a:gd name="connsiteX1" fmla="*/ 969353 w 1937256"/>
              <a:gd name="connsiteY1" fmla="*/ 0 h 1223584"/>
              <a:gd name="connsiteX2" fmla="*/ 1937256 w 1937256"/>
              <a:gd name="connsiteY2" fmla="*/ 670158 h 1223584"/>
              <a:gd name="connsiteX3" fmla="*/ 1154179 w 1937256"/>
              <a:gd name="connsiteY3" fmla="*/ 1223584 h 1223584"/>
              <a:gd name="connsiteX4" fmla="*/ 1450 w 1937256"/>
              <a:gd name="connsiteY4" fmla="*/ 670158 h 1223584"/>
              <a:gd name="connsiteX0" fmla="*/ 1094 w 1878534"/>
              <a:gd name="connsiteY0" fmla="*/ 592643 h 1224494"/>
              <a:gd name="connsiteX1" fmla="*/ 910631 w 1878534"/>
              <a:gd name="connsiteY1" fmla="*/ 306 h 1224494"/>
              <a:gd name="connsiteX2" fmla="*/ 1878534 w 1878534"/>
              <a:gd name="connsiteY2" fmla="*/ 670464 h 1224494"/>
              <a:gd name="connsiteX3" fmla="*/ 1095457 w 1878534"/>
              <a:gd name="connsiteY3" fmla="*/ 1223890 h 1224494"/>
              <a:gd name="connsiteX4" fmla="*/ 1094 w 1878534"/>
              <a:gd name="connsiteY4" fmla="*/ 592643 h 1224494"/>
              <a:gd name="connsiteX0" fmla="*/ 1061 w 1752041"/>
              <a:gd name="connsiteY0" fmla="*/ 593790 h 1229352"/>
              <a:gd name="connsiteX1" fmla="*/ 910598 w 1752041"/>
              <a:gd name="connsiteY1" fmla="*/ 1453 h 1229352"/>
              <a:gd name="connsiteX2" fmla="*/ 1752041 w 1752041"/>
              <a:gd name="connsiteY2" fmla="*/ 768888 h 1229352"/>
              <a:gd name="connsiteX3" fmla="*/ 1095424 w 1752041"/>
              <a:gd name="connsiteY3" fmla="*/ 1225037 h 1229352"/>
              <a:gd name="connsiteX4" fmla="*/ 1061 w 1752041"/>
              <a:gd name="connsiteY4" fmla="*/ 593790 h 1229352"/>
              <a:gd name="connsiteX0" fmla="*/ 17955 w 1768935"/>
              <a:gd name="connsiteY0" fmla="*/ 429080 h 1064642"/>
              <a:gd name="connsiteX1" fmla="*/ 528658 w 1768935"/>
              <a:gd name="connsiteY1" fmla="*/ 2113 h 1064642"/>
              <a:gd name="connsiteX2" fmla="*/ 1768935 w 1768935"/>
              <a:gd name="connsiteY2" fmla="*/ 604178 h 1064642"/>
              <a:gd name="connsiteX3" fmla="*/ 1112318 w 1768935"/>
              <a:gd name="connsiteY3" fmla="*/ 1060327 h 1064642"/>
              <a:gd name="connsiteX4" fmla="*/ 17955 w 1768935"/>
              <a:gd name="connsiteY4" fmla="*/ 429080 h 1064642"/>
              <a:gd name="connsiteX0" fmla="*/ 17494 w 1700380"/>
              <a:gd name="connsiteY0" fmla="*/ 427006 h 1058257"/>
              <a:gd name="connsiteX1" fmla="*/ 528197 w 1700380"/>
              <a:gd name="connsiteY1" fmla="*/ 39 h 1058257"/>
              <a:gd name="connsiteX2" fmla="*/ 1700380 w 1700380"/>
              <a:gd name="connsiteY2" fmla="*/ 417279 h 1058257"/>
              <a:gd name="connsiteX3" fmla="*/ 1111857 w 1700380"/>
              <a:gd name="connsiteY3" fmla="*/ 1058253 h 1058257"/>
              <a:gd name="connsiteX4" fmla="*/ 17494 w 1700380"/>
              <a:gd name="connsiteY4" fmla="*/ 427006 h 1058257"/>
              <a:gd name="connsiteX0" fmla="*/ 27272 w 1710158"/>
              <a:gd name="connsiteY0" fmla="*/ 427006 h 1126350"/>
              <a:gd name="connsiteX1" fmla="*/ 537975 w 1710158"/>
              <a:gd name="connsiteY1" fmla="*/ 39 h 1126350"/>
              <a:gd name="connsiteX2" fmla="*/ 1710158 w 1710158"/>
              <a:gd name="connsiteY2" fmla="*/ 417279 h 1126350"/>
              <a:gd name="connsiteX3" fmla="*/ 1316188 w 1710158"/>
              <a:gd name="connsiteY3" fmla="*/ 1126347 h 1126350"/>
              <a:gd name="connsiteX4" fmla="*/ 27272 w 1710158"/>
              <a:gd name="connsiteY4" fmla="*/ 427006 h 1126350"/>
              <a:gd name="connsiteX0" fmla="*/ 28233 w 1691663"/>
              <a:gd name="connsiteY0" fmla="*/ 557281 h 1131072"/>
              <a:gd name="connsiteX1" fmla="*/ 519480 w 1691663"/>
              <a:gd name="connsiteY1" fmla="*/ 3855 h 1131072"/>
              <a:gd name="connsiteX2" fmla="*/ 1691663 w 1691663"/>
              <a:gd name="connsiteY2" fmla="*/ 421095 h 1131072"/>
              <a:gd name="connsiteX3" fmla="*/ 1297693 w 1691663"/>
              <a:gd name="connsiteY3" fmla="*/ 1130163 h 1131072"/>
              <a:gd name="connsiteX4" fmla="*/ 28233 w 1691663"/>
              <a:gd name="connsiteY4" fmla="*/ 557281 h 113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63" h="1131072">
                <a:moveTo>
                  <a:pt x="28233" y="557281"/>
                </a:moveTo>
                <a:cubicBezTo>
                  <a:pt x="-101469" y="369563"/>
                  <a:pt x="242242" y="26553"/>
                  <a:pt x="519480" y="3855"/>
                </a:cubicBezTo>
                <a:cubicBezTo>
                  <a:pt x="796718" y="-18843"/>
                  <a:pt x="1691663" y="50977"/>
                  <a:pt x="1691663" y="421095"/>
                </a:cubicBezTo>
                <a:cubicBezTo>
                  <a:pt x="1691663" y="791213"/>
                  <a:pt x="1574931" y="1107465"/>
                  <a:pt x="1297693" y="1130163"/>
                </a:cubicBezTo>
                <a:cubicBezTo>
                  <a:pt x="1020455" y="1152861"/>
                  <a:pt x="157935" y="744999"/>
                  <a:pt x="28233" y="557281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D90A64-4095-AE03-5EDD-49524AE2FEF5}"/>
              </a:ext>
            </a:extLst>
          </p:cNvPr>
          <p:cNvCxnSpPr>
            <a:cxnSpLocks/>
          </p:cNvCxnSpPr>
          <p:nvPr/>
        </p:nvCxnSpPr>
        <p:spPr>
          <a:xfrm flipV="1">
            <a:off x="2556969" y="4515605"/>
            <a:ext cx="747252" cy="587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BA422D8-A4BD-C953-C72E-86EB621BEC5B}"/>
              </a:ext>
            </a:extLst>
          </p:cNvPr>
          <p:cNvSpPr/>
          <p:nvPr/>
        </p:nvSpPr>
        <p:spPr>
          <a:xfrm>
            <a:off x="1429575" y="5185189"/>
            <a:ext cx="2437954" cy="67712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Cluster à densité faible, interprété comme bruit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E841B5BA-DAD6-56D7-0427-8A7EB8FA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583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5DBC-DB65-FD74-93BC-F9FE21049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CF87CC-EFC8-9E42-E969-1093092B8501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D6913-F3AF-91EE-E46A-34CA941C619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806724AE-9D2C-E6FE-3986-E79766B4D5C0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999D1A-5666-6C41-AE97-43FB66E1540B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5CACD5D8-AED0-C4A4-4EF5-33F526EB36CE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EC00FED-0132-C14C-B773-BE5361BBD011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OPTICS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C23E896-F5C3-B791-408D-95CC7022973D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9CF8A21-5EE4-EB15-FA99-106B32F984A2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6972DF3-8790-80B3-6BBF-5F0E9B0F8F21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8BBAA5-0819-FD32-19D4-47C41B2350DF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8C4067-4900-5314-00F1-949F64159F2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0896B080-FC4E-356D-37BA-281F16E63525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4B25870-DAA8-4C67-9876-139C0CA522E7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2BBAC-CF94-737D-375F-D0C53FC6678C}"/>
              </a:ext>
            </a:extLst>
          </p:cNvPr>
          <p:cNvSpPr txBox="1"/>
          <p:nvPr/>
        </p:nvSpPr>
        <p:spPr>
          <a:xfrm>
            <a:off x="708927" y="1106312"/>
            <a:ext cx="720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Avantages de l’algorithme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EA666-6CD5-6F9B-9236-B49DC7B88D43}"/>
              </a:ext>
            </a:extLst>
          </p:cNvPr>
          <p:cNvSpPr txBox="1"/>
          <p:nvPr/>
        </p:nvSpPr>
        <p:spPr>
          <a:xfrm>
            <a:off x="708926" y="3805659"/>
            <a:ext cx="720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Limitations de l’algorithme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97F447-A1E1-C5E9-780E-53A3244336F3}"/>
                  </a:ext>
                </a:extLst>
              </p:cNvPr>
              <p:cNvSpPr txBox="1"/>
              <p:nvPr/>
            </p:nvSpPr>
            <p:spPr>
              <a:xfrm>
                <a:off x="1231795" y="2015078"/>
                <a:ext cx="6031149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Peut détecter des clusters à densité variable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Moins sensible au choix de paramètres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𝑃𝑙𝑜𝑡</m:t>
                    </m:r>
                  </m:oMath>
                </a14:m>
                <a:r>
                  <a:rPr lang="fr-FR" dirty="0"/>
                  <a:t> peut dévoiler des relations entre clusters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97F447-A1E1-C5E9-780E-53A324433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95" y="2015078"/>
                <a:ext cx="6031149" cy="1508105"/>
              </a:xfrm>
              <a:prstGeom prst="rect">
                <a:avLst/>
              </a:prstGeom>
              <a:blipFill>
                <a:blip r:embed="rId2"/>
                <a:stretch>
                  <a:fillRect l="-607" t="-2429" b="-56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92635-DBFA-7700-CA44-579BA87561A6}"/>
                  </a:ext>
                </a:extLst>
              </p:cNvPr>
              <p:cNvSpPr txBox="1"/>
              <p:nvPr/>
            </p:nvSpPr>
            <p:spPr>
              <a:xfrm>
                <a:off x="1231795" y="4701004"/>
                <a:ext cx="603114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lvl1pPr>
              </a:lstStyle>
              <a:p>
                <a:r>
                  <a:rPr lang="fr-FR" dirty="0"/>
                  <a:t>L’algorithme ne donne pas de clusters directement</a:t>
                </a:r>
              </a:p>
              <a:p>
                <a:r>
                  <a:rPr lang="fr-FR" dirty="0"/>
                  <a:t>L’interprétation du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𝑅𝑒𝑎𝑐h𝑎𝑏𝑖𝑙𝑖𝑡𝑦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𝑃𝑙𝑜𝑡</m:t>
                    </m:r>
                  </m:oMath>
                </a14:m>
                <a:r>
                  <a:rPr lang="fr-FR" dirty="0"/>
                  <a:t> n’est pas évidente</a:t>
                </a:r>
              </a:p>
              <a:p>
                <a:r>
                  <a:rPr lang="fr-FR" dirty="0"/>
                  <a:t>Utilisation de ressources relativement élevée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92635-DBFA-7700-CA44-579BA875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95" y="4701004"/>
                <a:ext cx="6031149" cy="1231106"/>
              </a:xfrm>
              <a:prstGeom prst="rect">
                <a:avLst/>
              </a:prstGeom>
              <a:blipFill>
                <a:blip r:embed="rId3"/>
                <a:stretch>
                  <a:fillRect l="-607" t="-2475" b="-69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98B806F-984D-B38A-44F8-F448FAA3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528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BE5E7-9392-05A6-B291-1B90A563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C067DA-2D16-6A0A-D154-62558EEE2904}"/>
              </a:ext>
            </a:extLst>
          </p:cNvPr>
          <p:cNvSpPr>
            <a:spLocks noChangeAspect="1"/>
          </p:cNvSpPr>
          <p:nvPr/>
        </p:nvSpPr>
        <p:spPr>
          <a:xfrm>
            <a:off x="-2296700" y="1112091"/>
            <a:ext cx="4551147" cy="4622474"/>
          </a:xfrm>
          <a:prstGeom prst="rect">
            <a:avLst/>
          </a:prstGeom>
          <a:noFill/>
          <a:ln w="12700">
            <a:solidFill>
              <a:srgbClr val="A1919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A06D7D-89C7-278F-4929-B2FD383281A8}"/>
              </a:ext>
            </a:extLst>
          </p:cNvPr>
          <p:cNvSpPr/>
          <p:nvPr/>
        </p:nvSpPr>
        <p:spPr>
          <a:xfrm>
            <a:off x="-1460935" y="1903957"/>
            <a:ext cx="2991853" cy="3038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7F5C34A-D2DA-3FC9-2F6F-8011C13F79D5}"/>
              </a:ext>
            </a:extLst>
          </p:cNvPr>
          <p:cNvSpPr>
            <a:spLocks noChangeAspect="1"/>
          </p:cNvSpPr>
          <p:nvPr/>
        </p:nvSpPr>
        <p:spPr>
          <a:xfrm>
            <a:off x="2182429" y="128709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8CB33E-72BD-2BA5-7A1D-3FA2C342563B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7717CF-AFEA-A28B-C019-F26FF448583E}"/>
              </a:ext>
            </a:extLst>
          </p:cNvPr>
          <p:cNvSpPr txBox="1"/>
          <p:nvPr/>
        </p:nvSpPr>
        <p:spPr>
          <a:xfrm>
            <a:off x="2773523" y="1220347"/>
            <a:ext cx="479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l’algorithme DBSCAN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EAFBB5C-41EA-692D-70A4-616DCF32C750}"/>
              </a:ext>
            </a:extLst>
          </p:cNvPr>
          <p:cNvGrpSpPr/>
          <p:nvPr/>
        </p:nvGrpSpPr>
        <p:grpSpPr>
          <a:xfrm>
            <a:off x="2258774" y="2295428"/>
            <a:ext cx="835765" cy="326657"/>
            <a:chOff x="2254447" y="1934847"/>
            <a:chExt cx="835765" cy="32665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00A4D75-4B02-7C13-C449-11AF5D6FE88A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C6BF8A77-CC9C-406B-55A7-7BDBBB4929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AC1343BF-F74D-D7EA-69B9-AB71C44AD3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9369FE66-6B0A-78C1-1482-CB332DB75ACD}"/>
                </a:ext>
              </a:extLst>
            </p:cNvPr>
            <p:cNvCxnSpPr>
              <a:stCxn id="34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F46099C7-9562-C2FC-0887-3A60FF15CC3B}"/>
              </a:ext>
            </a:extLst>
          </p:cNvPr>
          <p:cNvGrpSpPr/>
          <p:nvPr/>
        </p:nvGrpSpPr>
        <p:grpSpPr>
          <a:xfrm>
            <a:off x="2263343" y="3264557"/>
            <a:ext cx="835765" cy="326657"/>
            <a:chOff x="2254447" y="1934847"/>
            <a:chExt cx="835765" cy="326657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2D9AB4F3-CE4B-B755-A2BC-CED31A72467B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887C470B-8A90-6BB2-7B43-D5F54CC4E5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A19671C4-2321-3DC0-FE1D-6E92F7A593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E2CA4ED9-3776-4236-02A9-2945DF5CA048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B008D1BB-291F-415B-2E2E-5C9574C13C29}"/>
              </a:ext>
            </a:extLst>
          </p:cNvPr>
          <p:cNvGrpSpPr/>
          <p:nvPr/>
        </p:nvGrpSpPr>
        <p:grpSpPr>
          <a:xfrm>
            <a:off x="2254447" y="4305346"/>
            <a:ext cx="835765" cy="326657"/>
            <a:chOff x="2254447" y="1934847"/>
            <a:chExt cx="835765" cy="326657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0B59A88F-6DEF-5197-D981-0AA34A53E2D4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1D77AD3F-54D2-05DE-E22D-9E9836B99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985E8191-7929-A19F-54D8-4D67ED6353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F4C4CD72-BF8C-2E35-8387-37600CFD6065}"/>
                </a:ext>
              </a:extLst>
            </p:cNvPr>
            <p:cNvCxnSpPr>
              <a:stCxn id="44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7EC62D15-8F45-8B0C-A2B3-1C2B5D5B6EDA}"/>
              </a:ext>
            </a:extLst>
          </p:cNvPr>
          <p:cNvSpPr txBox="1"/>
          <p:nvPr/>
        </p:nvSpPr>
        <p:spPr>
          <a:xfrm>
            <a:off x="3609288" y="222792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D9CB49E-7B3E-BB72-773F-09012EEC335E}"/>
              </a:ext>
            </a:extLst>
          </p:cNvPr>
          <p:cNvSpPr txBox="1"/>
          <p:nvPr/>
        </p:nvSpPr>
        <p:spPr>
          <a:xfrm>
            <a:off x="3609286" y="3197051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SUBCLU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E51477D-4244-DF10-F619-100455D3CEB7}"/>
              </a:ext>
            </a:extLst>
          </p:cNvPr>
          <p:cNvSpPr txBox="1"/>
          <p:nvPr/>
        </p:nvSpPr>
        <p:spPr>
          <a:xfrm>
            <a:off x="3604959" y="423419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DENCLUE</a:t>
            </a:r>
          </a:p>
        </p:txBody>
      </p:sp>
    </p:spTree>
    <p:extLst>
      <p:ext uri="{BB962C8B-B14F-4D97-AF65-F5344CB8AC3E}">
        <p14:creationId xmlns:p14="http://schemas.microsoft.com/office/powerpoint/2010/main" val="326432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0808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 malédiction de dimensionalité</a:t>
            </a:r>
          </a:p>
          <a:p>
            <a:pPr indent="274320">
              <a:spcBef>
                <a:spcPts val="1200"/>
              </a:spcBef>
            </a:pPr>
            <a:r>
              <a:rPr lang="fr-FR" dirty="0"/>
              <a:t>Quand la </a:t>
            </a:r>
            <a:r>
              <a:rPr lang="fr-FR" b="1" dirty="0"/>
              <a:t>dimensionnalité augmente</a:t>
            </a:r>
            <a:r>
              <a:rPr lang="fr-FR" dirty="0"/>
              <a:t>, le </a:t>
            </a:r>
            <a:r>
              <a:rPr lang="fr-FR" b="1" dirty="0"/>
              <a:t>volume de l’espace étudié croît </a:t>
            </a:r>
            <a:r>
              <a:rPr lang="fr-FR" dirty="0"/>
              <a:t>exponentiellement, rendant les </a:t>
            </a:r>
            <a:r>
              <a:rPr lang="fr-FR" b="1" dirty="0"/>
              <a:t>points</a:t>
            </a:r>
            <a:r>
              <a:rPr lang="fr-FR" dirty="0"/>
              <a:t> d’échantillonnage existants trop </a:t>
            </a:r>
            <a:r>
              <a:rPr lang="fr-FR" b="1" dirty="0"/>
              <a:t>dispersés</a:t>
            </a:r>
            <a:r>
              <a:rPr lang="fr-FR" dirty="0"/>
              <a:t> pour occuper tout l’espace disponible </a:t>
            </a:r>
            <a:r>
              <a:rPr lang="en-US" dirty="0"/>
              <a:t>(Bellman, 1957).</a:t>
            </a:r>
          </a:p>
        </p:txBody>
      </p:sp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7E37DC-B58C-4EF4-2FC6-FEE235B3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75" y="2689492"/>
            <a:ext cx="6711885" cy="3941682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391EF3DF-7CD9-A385-1AC0-79669B9A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510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6" y="1059275"/>
            <a:ext cx="398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Subspace clustering</a:t>
            </a:r>
            <a:endParaRPr lang="fr-FR" sz="2800" b="1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88CA2AF-F300-6817-81FB-3A419EBD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79" y="5475559"/>
            <a:ext cx="70419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en-US" dirty="0"/>
              <a:t>C’est une approche qui a pour but de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trouver des clusters dans différents sous-espaces de jeux de données en haute dimension.</a:t>
            </a:r>
          </a:p>
        </p:txBody>
      </p:sp>
      <p:pic>
        <p:nvPicPr>
          <p:cNvPr id="21" name="Picture 2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07C88A-192F-EC64-6E46-B3A0AA44C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75" y="1669632"/>
            <a:ext cx="3714160" cy="3812846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892CA4D-B407-E8F6-F689-D52CC588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16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Caractéristiques de l’approche</a:t>
            </a:r>
          </a:p>
          <a:p>
            <a:pPr indent="274320">
              <a:spcBef>
                <a:spcPts val="1200"/>
              </a:spcBef>
            </a:pPr>
            <a:r>
              <a:rPr lang="fr-FR" dirty="0"/>
              <a:t>Cette approche est caractérisée par: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fr-FR" b="1" dirty="0"/>
              <a:t>Identification des sous-espaces </a:t>
            </a:r>
            <a:r>
              <a:rPr lang="fr-FR" dirty="0"/>
              <a:t>où se trouvent les clusters.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fr-FR" dirty="0"/>
              <a:t>Utilisation de </a:t>
            </a:r>
            <a:r>
              <a:rPr lang="fr-FR" b="1" dirty="0"/>
              <a:t>méthodes non-supervisées</a:t>
            </a:r>
            <a:r>
              <a:rPr lang="fr-FR" dirty="0"/>
              <a:t> (grid-based, density-based,…).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Les </a:t>
            </a: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méthodes varient 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 fonction des hypothèses sur les données et de l'algorithme de clustering utilisé.</a:t>
            </a:r>
          </a:p>
        </p:txBody>
      </p:sp>
      <p:pic>
        <p:nvPicPr>
          <p:cNvPr id="19" name="Picture 18" descr="A drawing of a brain&#10;&#10;Description automatically generated">
            <a:extLst>
              <a:ext uri="{FF2B5EF4-FFF2-40B4-BE49-F238E27FC236}">
                <a16:creationId xmlns:a16="http://schemas.microsoft.com/office/drawing/2014/main" id="{9D49CC7A-CFD8-371B-835F-A84FE0795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7131A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98" b="20219"/>
          <a:stretch/>
        </p:blipFill>
        <p:spPr>
          <a:xfrm>
            <a:off x="662450" y="3958951"/>
            <a:ext cx="8087336" cy="2318189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A8F6A86-E11C-895A-D6B9-9D2E8794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45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SUBCLU</a:t>
            </a:r>
          </a:p>
          <a:p>
            <a:pPr indent="274320">
              <a:spcBef>
                <a:spcPts val="3600"/>
              </a:spcBef>
            </a:pPr>
            <a:r>
              <a:rPr lang="fr-FR" dirty="0"/>
              <a:t>SUBCLU ne représente pas nécessairement un acronyme spécifique, elle signifie simplement « </a:t>
            </a:r>
            <a:r>
              <a:rPr lang="fr-FR" b="1" dirty="0"/>
              <a:t>Subspace clustering utilisant DBSCAN </a:t>
            </a:r>
            <a:r>
              <a:rPr lang="fr-FR" dirty="0"/>
              <a:t>».</a:t>
            </a:r>
          </a:p>
          <a:p>
            <a:pPr indent="274320">
              <a:spcBef>
                <a:spcPts val="1200"/>
              </a:spcBef>
              <a:spcAft>
                <a:spcPts val="1800"/>
              </a:spcAft>
            </a:pPr>
            <a:r>
              <a:rPr lang="fr-FR" dirty="0"/>
              <a:t>La combinaison du clustering basé sur la </a:t>
            </a:r>
            <a:r>
              <a:rPr lang="fr-FR" b="1" dirty="0"/>
              <a:t>densité</a:t>
            </a:r>
            <a:r>
              <a:rPr lang="fr-FR" dirty="0"/>
              <a:t> avec l'approche de clustering de </a:t>
            </a:r>
            <a:r>
              <a:rPr lang="fr-FR" b="1" dirty="0"/>
              <a:t>sous-espaces</a:t>
            </a:r>
            <a:r>
              <a:rPr lang="fr-FR" dirty="0"/>
              <a:t> a donné naissance à cet algorithme qui est une </a:t>
            </a:r>
            <a:r>
              <a:rPr lang="fr-FR" b="1" dirty="0"/>
              <a:t>extension de DBSCAN permettant de découvrir des clusters dans les sous-espaces </a:t>
            </a:r>
            <a:r>
              <a:rPr lang="fr-FR" dirty="0"/>
              <a:t>des ensembles de données.</a:t>
            </a:r>
          </a:p>
          <a:p>
            <a:pPr indent="274320">
              <a:spcBef>
                <a:spcPts val="1200"/>
              </a:spcBef>
            </a:pPr>
            <a:r>
              <a:rPr kumimoji="0" lang="fr-F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Avantages: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fr-FR" dirty="0"/>
              <a:t>Efficace pour détecter des clusters de </a:t>
            </a:r>
            <a:r>
              <a:rPr lang="fr-FR" b="1" dirty="0"/>
              <a:t>formes arbitraires.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kumimoji="0" lang="fr-F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Bonne </a:t>
            </a:r>
            <a:r>
              <a:rPr kumimoji="0" lang="fr-F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gestion de bruit</a:t>
            </a:r>
            <a:r>
              <a:rPr lang="fr-FR" altLang="en-US" dirty="0"/>
              <a:t>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fr-FR" b="1" dirty="0"/>
              <a:t>Concentration sur les sous-espaces pertinents</a:t>
            </a:r>
            <a:r>
              <a:rPr lang="fr-FR" dirty="0"/>
              <a:t>, limitant l’impact des dimensions inutiles.</a:t>
            </a:r>
            <a:endParaRPr kumimoji="0" lang="fr-FR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3556385-AA46-D731-06CD-F48162B6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99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E374-B4A9-A935-5DE5-4B7CBF88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B971CE-50D9-705C-5ACA-2DCF4E54B6F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5AC14-6C16-D017-3DAF-863D007B025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CFE502F5-B84B-2446-4D50-C6F8BD92DD6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6C188E7-23A9-2B9C-012A-E8F6C75DCFDF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33E75A-E9E3-4742-47D0-87E2A66DC71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49A0EA-4162-15B7-6379-9C9B0AB40D98}"/>
              </a:ext>
            </a:extLst>
          </p:cNvPr>
          <p:cNvSpPr txBox="1"/>
          <p:nvPr/>
        </p:nvSpPr>
        <p:spPr>
          <a:xfrm>
            <a:off x="3982058" y="246382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86726E-01C4-3105-6C7C-400CD362D4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EE8C7E-AC36-E2BE-B901-AFBBC8357801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21" name="Accolade ouvrante 15">
            <a:extLst>
              <a:ext uri="{FF2B5EF4-FFF2-40B4-BE49-F238E27FC236}">
                <a16:creationId xmlns:a16="http://schemas.microsoft.com/office/drawing/2014/main" id="{ADA4391B-2CDD-4BA8-99AE-D360062A1B99}"/>
              </a:ext>
            </a:extLst>
          </p:cNvPr>
          <p:cNvSpPr/>
          <p:nvPr/>
        </p:nvSpPr>
        <p:spPr>
          <a:xfrm>
            <a:off x="449423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ouvrante 15">
            <a:extLst>
              <a:ext uri="{FF2B5EF4-FFF2-40B4-BE49-F238E27FC236}">
                <a16:creationId xmlns:a16="http://schemas.microsoft.com/office/drawing/2014/main" id="{B6F26BA9-C70D-47FC-9893-A326E69817A4}"/>
              </a:ext>
            </a:extLst>
          </p:cNvPr>
          <p:cNvSpPr/>
          <p:nvPr/>
        </p:nvSpPr>
        <p:spPr>
          <a:xfrm flipH="1">
            <a:off x="1575202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C4E24-98F7-4C0B-B1DA-8D6545B13DB1}"/>
              </a:ext>
            </a:extLst>
          </p:cNvPr>
          <p:cNvSpPr txBox="1"/>
          <p:nvPr/>
        </p:nvSpPr>
        <p:spPr>
          <a:xfrm>
            <a:off x="733648" y="1774995"/>
            <a:ext cx="7751591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L’ </a:t>
            </a:r>
            <a:r>
              <a:rPr lang="fr-FR" b="1" i="1" dirty="0"/>
              <a:t>Apprentissage non supervisé </a:t>
            </a:r>
            <a:r>
              <a:rPr lang="fr-FR" dirty="0"/>
              <a:t>ne nécessite pas de </a:t>
            </a:r>
            <a:r>
              <a:rPr lang="fr-FR" b="1" dirty="0"/>
              <a:t>données étiquetées</a:t>
            </a:r>
            <a:r>
              <a:rPr lang="fr-FR" dirty="0"/>
              <a:t>, contrairement à l'apprentissage supervisé.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Les modèles sont formés à partir de données brutes, sans connaissance préalable des catégories ou résultats.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Cette approche permet de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Découvrir </a:t>
            </a:r>
            <a:r>
              <a:rPr lang="fr-FR" b="1" dirty="0"/>
              <a:t>des structures cachées</a:t>
            </a:r>
            <a:r>
              <a:rPr lang="fr-FR" dirty="0"/>
              <a:t>, modèles ou relations dans les données.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Offrir une grande </a:t>
            </a:r>
            <a:r>
              <a:rPr lang="fr-FR" b="1" dirty="0"/>
              <a:t>flexibilité</a:t>
            </a:r>
            <a:r>
              <a:rPr lang="fr-FR" dirty="0"/>
              <a:t> et une </a:t>
            </a:r>
            <a:r>
              <a:rPr lang="fr-FR" b="1" dirty="0"/>
              <a:t>adaptation</a:t>
            </a:r>
            <a:r>
              <a:rPr lang="fr-FR" dirty="0"/>
              <a:t> aux données complexes.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016C3514-1326-4CF4-9B6D-1D90E926BDC9}"/>
              </a:ext>
            </a:extLst>
          </p:cNvPr>
          <p:cNvSpPr txBox="1"/>
          <p:nvPr/>
        </p:nvSpPr>
        <p:spPr>
          <a:xfrm>
            <a:off x="733648" y="1010096"/>
            <a:ext cx="46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  <a:lvl2pPr marL="742950" lvl="1" indent="-285750">
              <a:buFont typeface="Wingdings" panose="05000000000000000000" pitchFamily="2" charset="2"/>
              <a:buChar char="q"/>
            </a:lvl2pPr>
          </a:lstStyle>
          <a:p>
            <a:r>
              <a:rPr lang="fr-FR" dirty="0"/>
              <a:t>Apprentissage non supervisé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F7B278-A500-39DC-3BD0-DE81AFB8C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282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4478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Notations</a:t>
                </a:r>
              </a:p>
              <a:p>
                <a:pPr indent="274320">
                  <a:spcBef>
                    <a:spcPts val="4200"/>
                  </a:spcBef>
                </a:pPr>
                <a:r>
                  <a:rPr lang="fr-FR" dirty="0"/>
                  <a:t>SUBCLU utilise presque les mêmes notions que DBSCAN avec quelques ajouts et modifications: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 Un ensemble de données en haute dimension.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 : L'ensemble des attributs de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, représentant les dimensions de l'ensemble de données.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 : Un sous-espace de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kumimoji="0" lang="fr-FR" altLang="en-US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 La fonction de distance.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ₛ 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 La fonction de projection sur le sous-espace S.</a:t>
                </a:r>
              </a:p>
              <a:p>
                <a:pPr marL="742950" lvl="1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ou </a:t>
                </a:r>
                <a14:m>
                  <m:oMath xmlns:m="http://schemas.openxmlformats.org/officeDocument/2006/math">
                    <m:r>
                      <a:rPr kumimoji="0" lang="fr-FR" altLang="en-US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fr-FR" altLang="en-US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: Le rayon fixe défini précédemment dans l'algorithme DBSCAN.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4478149"/>
              </a:xfrm>
              <a:prstGeom prst="rect">
                <a:avLst/>
              </a:prstGeom>
              <a:blipFill>
                <a:blip r:embed="rId2"/>
                <a:stretch>
                  <a:fillRect l="-1548" t="-1362" b="-13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E01A673-142E-ACD8-3EC6-CB01E0B8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249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Voisinage</a:t>
                </a:r>
              </a:p>
              <a:p>
                <a:pPr indent="274320">
                  <a:spcBef>
                    <a:spcPts val="1200"/>
                  </a:spcBef>
                </a:pPr>
                <a:r>
                  <a:rPr lang="fr-FR" dirty="0"/>
                  <a:t>En SUBCLU, le voisinage du point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dans le sous-espace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 suivant le rayon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𝐸𝑝𝑠</m:t>
                    </m:r>
                  </m:oMath>
                </a14:m>
                <a:r>
                  <a:rPr lang="fr-FR" dirty="0"/>
                  <a:t> est défini de la manière suivante:</a:t>
                </a:r>
              </a:p>
              <a:p>
                <a:pPr indent="274320">
                  <a:spcBef>
                    <a:spcPts val="1200"/>
                  </a:spcBef>
                </a:pPr>
                <a:endParaRPr lang="fr-FR" dirty="0"/>
              </a:p>
              <a:p>
                <a:pPr indent="27432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𝑁𝐸𝑝𝑠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𝑑𝑖𝑠𝑡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))≤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𝐸𝑝𝑠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kumimoji="0" lang="fr-FR" altLang="en-US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1938992"/>
              </a:xfrm>
              <a:prstGeom prst="rect">
                <a:avLst/>
              </a:prstGeom>
              <a:blipFill>
                <a:blip r:embed="rId2"/>
                <a:stretch>
                  <a:fillRect l="-1548" t="-3145" b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311347-54DC-AA69-2DE5-14427E61040C}"/>
              </a:ext>
            </a:extLst>
          </p:cNvPr>
          <p:cNvSpPr txBox="1"/>
          <p:nvPr/>
        </p:nvSpPr>
        <p:spPr>
          <a:xfrm>
            <a:off x="696215" y="5361422"/>
            <a:ext cx="787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4320">
              <a:spcBef>
                <a:spcPts val="1200"/>
              </a:spcBef>
            </a:pPr>
            <a:r>
              <a:rPr lang="fr-FR" altLang="en-US" dirty="0"/>
              <a:t>L’objectif de SUBCLU suivant cette définition est donc de </a:t>
            </a:r>
            <a:r>
              <a:rPr lang="fr-FR" altLang="en-US" b="1" dirty="0"/>
              <a:t>t</a:t>
            </a:r>
            <a:r>
              <a:rPr lang="fr-FR" b="1" dirty="0"/>
              <a:t>rouver tous les clusters dans tous les sous-espaces possibles</a:t>
            </a:r>
            <a:r>
              <a:rPr lang="fr-FR" dirty="0"/>
              <a:t> qui répondent aux critères de densité.</a:t>
            </a:r>
            <a:endParaRPr kumimoji="0" lang="fr-FR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8" name="Picture 17" descr="A clock with numbers and a number on it&#10;&#10;Description automatically generated with medium confidence">
            <a:extLst>
              <a:ext uri="{FF2B5EF4-FFF2-40B4-BE49-F238E27FC236}">
                <a16:creationId xmlns:a16="http://schemas.microsoft.com/office/drawing/2014/main" id="{B0CC259A-195E-FAA2-46F8-BF7BEDF09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4" t="16205" r="-1" b="15521"/>
          <a:stretch/>
        </p:blipFill>
        <p:spPr>
          <a:xfrm>
            <a:off x="3382507" y="3119376"/>
            <a:ext cx="2378986" cy="2120936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0CBCCD2-13D4-F727-C5F4-FF80D2C1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86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4647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Algorithme</a:t>
                </a:r>
              </a:p>
              <a:p>
                <a:pPr marL="11430">
                  <a:spcBef>
                    <a:spcPts val="1200"/>
                  </a:spcBef>
                </a:pPr>
                <a:r>
                  <a:rPr lang="fr-FR" b="1" dirty="0"/>
                  <a:t>1.  Initialisation :</a:t>
                </a:r>
                <a:endParaRPr lang="fr-FR" dirty="0"/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Identifier tous les sous-espaces unidimensionnels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(chaque sous-espace correspondant à une seule caractéristique).</a:t>
                </a:r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Appliquer DBSCAN à chaque sous-espace unidimensionnel pour identifier les clusters.</a:t>
                </a:r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Stocker les clusters et leurs sous-espaces correspondants.</a:t>
                </a:r>
              </a:p>
              <a:p>
                <a:pPr marL="11430">
                  <a:spcBef>
                    <a:spcPts val="1200"/>
                  </a:spcBef>
                </a:pPr>
                <a:r>
                  <a:rPr lang="fr-FR" b="1" dirty="0"/>
                  <a:t>2.  Génération de sous-espaces :</a:t>
                </a:r>
                <a:endParaRPr lang="fr-FR" dirty="0"/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Générer des sous-espaces candidats de dimension supérieure en combinant les sous-espaces existants.</a:t>
                </a:r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Par exemple, combiner les sous-espaces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₁ = {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₁} </m:t>
                    </m:r>
                  </m:oMath>
                </a14:m>
                <a:r>
                  <a:rPr lang="fr-FR" dirty="0"/>
                  <a:t>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₂ = {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₂} </m:t>
                    </m:r>
                  </m:oMath>
                </a14:m>
                <a:r>
                  <a:rPr lang="fr-FR" dirty="0"/>
                  <a:t>pour créer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₃ = {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₁,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₂}</m:t>
                    </m:r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4647426"/>
              </a:xfrm>
              <a:prstGeom prst="rect">
                <a:avLst/>
              </a:prstGeom>
              <a:blipFill>
                <a:blip r:embed="rId2"/>
                <a:stretch>
                  <a:fillRect l="-1548" t="-1312" b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55CCA0B4-5663-DACB-72CA-3A60C70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77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495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Algorithme</a:t>
                </a:r>
              </a:p>
              <a:p>
                <a:pPr marL="11430">
                  <a:spcBef>
                    <a:spcPts val="1200"/>
                  </a:spcBef>
                </a:pPr>
                <a:r>
                  <a:rPr lang="fr-FR" b="1" dirty="0"/>
                  <a:t>3.  Élagage des sous-espaces :</a:t>
                </a:r>
                <a:endParaRPr lang="fr-FR" dirty="0"/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Appliquer la propriété de fermeture descendante :</a:t>
                </a:r>
              </a:p>
              <a:p>
                <a:pPr marL="1200150" lvl="2" indent="-27432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fr-FR" dirty="0"/>
                  <a:t>Si aucun cluster n'existe dans un sous-espace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, ignorer la génération de sous-espaces de dimension supérieure incluant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.</a:t>
                </a:r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Enlever les sous-espaces qui ne contiennent pas de clusters.</a:t>
                </a:r>
              </a:p>
              <a:p>
                <a:pPr marL="11430">
                  <a:spcBef>
                    <a:spcPts val="1200"/>
                  </a:spcBef>
                </a:pPr>
                <a:r>
                  <a:rPr lang="fr-FR" b="1" dirty="0"/>
                  <a:t>4.  Clustering basé sur la densité dans les sous-espaces :</a:t>
                </a:r>
                <a:endParaRPr lang="fr-FR" dirty="0"/>
              </a:p>
              <a:p>
                <a:pPr marL="742950" lvl="1" indent="-27432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fr-FR" dirty="0"/>
                  <a:t>Pour chaque sous-espace candidat restant :</a:t>
                </a:r>
              </a:p>
              <a:p>
                <a:pPr marL="1200150" lvl="2" indent="-27432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fr-FR" dirty="0"/>
                  <a:t>Projeter les points de données dans le sous-espace.</a:t>
                </a:r>
              </a:p>
              <a:p>
                <a:pPr marL="1200150" lvl="2" indent="-27432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fr-FR" dirty="0"/>
                  <a:t>Appliquer DBSCAN pour identifier les clusters dans le sous-espace.</a:t>
                </a:r>
              </a:p>
              <a:p>
                <a:pPr marL="1200150" lvl="2" indent="-27432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fr-FR" dirty="0"/>
                  <a:t>Enregistrer les clusters trouvés et marquer le sous-espace comme exploré.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4955203"/>
              </a:xfrm>
              <a:prstGeom prst="rect">
                <a:avLst/>
              </a:prstGeom>
              <a:blipFill>
                <a:blip r:embed="rId2"/>
                <a:stretch>
                  <a:fillRect l="-1548" t="-1230" r="-464" b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DBA10CB-66DC-7A0C-022C-3F774CD6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292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Algorithme</a:t>
            </a:r>
          </a:p>
          <a:p>
            <a:pPr marL="11430">
              <a:spcBef>
                <a:spcPts val="1200"/>
              </a:spcBef>
            </a:pPr>
            <a:r>
              <a:rPr lang="fr-FR" b="1" dirty="0"/>
              <a:t>5.  Répéter :</a:t>
            </a:r>
            <a:endParaRPr lang="fr-FR" dirty="0"/>
          </a:p>
          <a:p>
            <a:pPr marL="742950" lvl="1" indent="-27432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fr-FR" dirty="0"/>
              <a:t>Générer et explorer progressivement des sous-espaces de dimension supérieure, en répétant les étapes 2 à 4, jusqu'à ce qu'aucun autre sous-espace ne doive être examiné.</a:t>
            </a:r>
          </a:p>
          <a:p>
            <a:pPr marL="11430">
              <a:spcBef>
                <a:spcPts val="1200"/>
              </a:spcBef>
            </a:pPr>
            <a:r>
              <a:rPr lang="fr-FR" b="1" dirty="0"/>
              <a:t>6.  Sortie des clusters :</a:t>
            </a:r>
            <a:endParaRPr lang="fr-FR" dirty="0"/>
          </a:p>
          <a:p>
            <a:pPr marL="742950" lvl="1" indent="-27432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fr-FR" dirty="0"/>
              <a:t>Collecter et retourner les clusters trouvés dans tous les sous-espaces.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783FDAF-250E-1D5F-6DBF-D3DEB3E7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55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</a:t>
            </a:r>
          </a:p>
        </p:txBody>
      </p:sp>
      <p:pic>
        <p:nvPicPr>
          <p:cNvPr id="18" name="Picture 17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6A80D781-AFB3-6777-9CA8-DBB0F32EE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4372" r="11327" b="4386"/>
          <a:stretch/>
        </p:blipFill>
        <p:spPr>
          <a:xfrm>
            <a:off x="1971831" y="1600792"/>
            <a:ext cx="5200337" cy="4840204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C19D3C5-993B-9F9C-7A0B-A2EBB317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34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 </a:t>
            </a:r>
            <a:r>
              <a:rPr lang="fr-FR" sz="2800" dirty="0"/>
              <a:t>(Sous-espaces 2D)</a:t>
            </a:r>
          </a:p>
        </p:txBody>
      </p:sp>
      <p:pic>
        <p:nvPicPr>
          <p:cNvPr id="17" name="Picture 16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52044D6C-0E6B-B284-F32A-35CA87C3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7" y="4057302"/>
            <a:ext cx="2926080" cy="21945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C10985C9-77C4-A23C-B62B-724B6A99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7" y="1703418"/>
            <a:ext cx="2926081" cy="21945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 descr="A diagram of clustering clusters&#10;&#10;Description automatically generated">
            <a:extLst>
              <a:ext uri="{FF2B5EF4-FFF2-40B4-BE49-F238E27FC236}">
                <a16:creationId xmlns:a16="http://schemas.microsoft.com/office/drawing/2014/main" id="{09018CFF-9ACC-4EFA-B348-8F004430A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48" y="2226638"/>
            <a:ext cx="4616628" cy="34624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1E72D15A-B082-C690-01A2-DC6F5593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507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Exemple </a:t>
                </a:r>
                <a:r>
                  <a:rPr lang="fr-FR" sz="2800" dirty="0"/>
                  <a:t>(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fr-FR" sz="28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523220"/>
              </a:xfrm>
              <a:prstGeom prst="rect">
                <a:avLst/>
              </a:prstGeom>
              <a:blipFill>
                <a:blip r:embed="rId2"/>
                <a:stretch>
                  <a:fillRect l="-154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diagram of clustering clusters&#10;&#10;Description automatically generated">
            <a:extLst>
              <a:ext uri="{FF2B5EF4-FFF2-40B4-BE49-F238E27FC236}">
                <a16:creationId xmlns:a16="http://schemas.microsoft.com/office/drawing/2014/main" id="{A38AB252-9041-FC92-23C9-6D4825943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0" t="5198" r="11059" b="8032"/>
          <a:stretch/>
        </p:blipFill>
        <p:spPr>
          <a:xfrm>
            <a:off x="1782952" y="1600792"/>
            <a:ext cx="5578095" cy="4818862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1EC7375C-442A-F701-0C50-351080F1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97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Exemple </a:t>
                </a:r>
                <a:r>
                  <a:rPr lang="fr-FR" sz="2800" dirty="0"/>
                  <a:t>(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=1.97</m:t>
                    </m:r>
                  </m:oMath>
                </a14:m>
                <a:r>
                  <a:rPr lang="fr-FR" sz="2800" dirty="0"/>
                  <a:t>)</a:t>
                </a:r>
                <a:endParaRPr lang="fr-FR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523220"/>
              </a:xfrm>
              <a:prstGeom prst="rect">
                <a:avLst/>
              </a:prstGeom>
              <a:blipFill>
                <a:blip r:embed="rId2"/>
                <a:stretch>
                  <a:fillRect l="-154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of clustering in a graph&#10;&#10;Description automatically generated with medium confidence">
            <a:extLst>
              <a:ext uri="{FF2B5EF4-FFF2-40B4-BE49-F238E27FC236}">
                <a16:creationId xmlns:a16="http://schemas.microsoft.com/office/drawing/2014/main" id="{21B17C2E-D805-C7A6-E7BD-EF7CCBD62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7486" r="10235" b="7922"/>
          <a:stretch/>
        </p:blipFill>
        <p:spPr>
          <a:xfrm>
            <a:off x="1719857" y="1769232"/>
            <a:ext cx="5864377" cy="4812162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B38D818-D7A1-A949-77AA-7F38AD88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911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/>
              <p:nvPr/>
            </p:nvSpPr>
            <p:spPr>
              <a:xfrm>
                <a:off x="696215" y="1059275"/>
                <a:ext cx="7872750" cy="3406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Complexité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:r>
                  <a:rPr lang="fr-FR" b="1" dirty="0"/>
                  <a:t>Formation de clusters :</a:t>
                </a:r>
                <a:r>
                  <a:rPr lang="fr-FR" dirty="0"/>
                  <a:t>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FR" dirty="0"/>
                  <a:t>Dépend de la complexité de DBSCAN, qui est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dirty="0" err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fr-FR" b="1" i="1" dirty="0" err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fr-FR" dirty="0"/>
                  <a:t> dans les cas optimaux.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:r>
                  <a:rPr lang="fr-FR" b="1" dirty="0"/>
                  <a:t>Exploration des sous-espaces :</a:t>
                </a:r>
                <a:r>
                  <a:rPr lang="fr-FR" dirty="0"/>
                  <a:t>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FR" dirty="0"/>
                  <a:t>Le nombre de sous-espaces 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FR" dirty="0"/>
                  <a:t>.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:r>
                  <a:rPr lang="fr-FR" b="1" dirty="0"/>
                  <a:t>Complexité globale: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FR" dirty="0"/>
                  <a:t>Les deux donnent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fr-FR" dirty="0"/>
                  <a:t>, où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fr-FR" dirty="0"/>
                  <a:t> est le nombre de dimensions.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F38B25-9CF3-6A45-CB05-AF0FD72B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" y="1059275"/>
                <a:ext cx="7872750" cy="3406445"/>
              </a:xfrm>
              <a:prstGeom prst="rect">
                <a:avLst/>
              </a:prstGeom>
              <a:blipFill>
                <a:blip r:embed="rId2"/>
                <a:stretch>
                  <a:fillRect l="-1548" t="-1789" b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tangle of tangled lines&#10;&#10;Description automatically generated">
            <a:extLst>
              <a:ext uri="{FF2B5EF4-FFF2-40B4-BE49-F238E27FC236}">
                <a16:creationId xmlns:a16="http://schemas.microsoft.com/office/drawing/2014/main" id="{145B9EA7-3BFA-73FE-6DA9-4B37DA845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33" y="4652457"/>
            <a:ext cx="3331933" cy="1874212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7CF3D11-C147-7F2B-657C-74567D4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29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6ABA-F3A3-8BF2-0C9E-07FD8E83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805A56E-BE42-3266-A91D-1B9D299738F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605D3-4719-D97D-B548-9719971C182C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0C99EDF-C47D-8926-FEC2-88933051B9C2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0D5C49-83EA-E2D0-918A-2FCD05CF751D}"/>
              </a:ext>
            </a:extLst>
          </p:cNvPr>
          <p:cNvSpPr txBox="1"/>
          <p:nvPr/>
        </p:nvSpPr>
        <p:spPr>
          <a:xfrm>
            <a:off x="733648" y="1010096"/>
            <a:ext cx="77192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Clustering</a:t>
            </a:r>
            <a:endParaRPr lang="fr-FR" sz="2800" dirty="0"/>
          </a:p>
          <a:p>
            <a:pPr indent="274320">
              <a:spcBef>
                <a:spcPts val="1200"/>
              </a:spcBef>
              <a:spcAft>
                <a:spcPts val="600"/>
              </a:spcAft>
            </a:pPr>
            <a:r>
              <a:rPr lang="fr-FR" dirty="0"/>
              <a:t>Regroupement ou partitionnement des objets en clusters (groupes, classes, familles, segments, …), de sorte à respecter les contraintes suivantes: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Deux objets d’un </a:t>
            </a:r>
            <a:r>
              <a:rPr lang="fr-FR" b="1" dirty="0"/>
              <a:t>même</a:t>
            </a:r>
            <a:r>
              <a:rPr lang="fr-FR" dirty="0"/>
              <a:t> cluster se </a:t>
            </a:r>
            <a:r>
              <a:rPr lang="fr-FR" b="1" dirty="0"/>
              <a:t>ressemblent</a:t>
            </a:r>
            <a:r>
              <a:rPr lang="fr-FR" dirty="0"/>
              <a:t> le </a:t>
            </a:r>
            <a:r>
              <a:rPr lang="fr-FR" b="1" dirty="0"/>
              <a:t>plus</a:t>
            </a:r>
            <a:r>
              <a:rPr lang="fr-FR" dirty="0"/>
              <a:t> possible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Deux objets de </a:t>
            </a:r>
            <a:r>
              <a:rPr lang="fr-FR" b="1" dirty="0"/>
              <a:t>différents</a:t>
            </a:r>
            <a:r>
              <a:rPr lang="fr-FR" dirty="0"/>
              <a:t> clusters </a:t>
            </a:r>
            <a:r>
              <a:rPr lang="fr-FR" b="1" dirty="0"/>
              <a:t>diffèrent</a:t>
            </a:r>
            <a:r>
              <a:rPr lang="fr-FR" dirty="0"/>
              <a:t> le </a:t>
            </a:r>
            <a:r>
              <a:rPr lang="fr-FR" b="1" dirty="0"/>
              <a:t>plus</a:t>
            </a:r>
            <a:r>
              <a:rPr lang="fr-FR" dirty="0"/>
              <a:t> possible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40009A6-6010-D63F-500D-D9BEFD1BB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6118" y="3270665"/>
            <a:ext cx="3892536" cy="290153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887DA17-24CC-09AC-7E34-F7798B41A7B1}"/>
              </a:ext>
            </a:extLst>
          </p:cNvPr>
          <p:cNvSpPr txBox="1"/>
          <p:nvPr/>
        </p:nvSpPr>
        <p:spPr>
          <a:xfrm>
            <a:off x="1060742" y="3244334"/>
            <a:ext cx="293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Bonne méthode de clustering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66E0E09-4017-EF86-0692-99162011E0C6}"/>
              </a:ext>
            </a:extLst>
          </p:cNvPr>
          <p:cNvCxnSpPr>
            <a:cxnSpLocks/>
          </p:cNvCxnSpPr>
          <p:nvPr/>
        </p:nvCxnSpPr>
        <p:spPr>
          <a:xfrm flipH="1">
            <a:off x="1626781" y="3613666"/>
            <a:ext cx="495442" cy="437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9811F40-FA6C-29B5-D186-0774E0188ED1}"/>
              </a:ext>
            </a:extLst>
          </p:cNvPr>
          <p:cNvCxnSpPr>
            <a:cxnSpLocks/>
          </p:cNvCxnSpPr>
          <p:nvPr/>
        </p:nvCxnSpPr>
        <p:spPr>
          <a:xfrm>
            <a:off x="2839011" y="3612851"/>
            <a:ext cx="495442" cy="437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C78A9674-F7D2-373D-6222-1CDB5C65CCB9}"/>
              </a:ext>
            </a:extLst>
          </p:cNvPr>
          <p:cNvSpPr txBox="1"/>
          <p:nvPr/>
        </p:nvSpPr>
        <p:spPr>
          <a:xfrm>
            <a:off x="889131" y="4135250"/>
            <a:ext cx="1475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Similarité intra-classes forte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A2A8766-8C06-0BF5-6438-3C771D115A33}"/>
              </a:ext>
            </a:extLst>
          </p:cNvPr>
          <p:cNvSpPr txBox="1"/>
          <p:nvPr/>
        </p:nvSpPr>
        <p:spPr>
          <a:xfrm>
            <a:off x="2596803" y="4129995"/>
            <a:ext cx="1475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Similarité inter-classes faible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1EE2B86-5FF5-7957-447B-8F10C1EABDD6}"/>
              </a:ext>
            </a:extLst>
          </p:cNvPr>
          <p:cNvGrpSpPr/>
          <p:nvPr/>
        </p:nvGrpSpPr>
        <p:grpSpPr>
          <a:xfrm>
            <a:off x="535420" y="5532324"/>
            <a:ext cx="746793" cy="699717"/>
            <a:chOff x="535420" y="5277136"/>
            <a:chExt cx="746793" cy="699717"/>
          </a:xfrm>
        </p:grpSpPr>
        <p:sp>
          <p:nvSpPr>
            <p:cNvPr id="2" name="Triangle isocèle 1">
              <a:extLst>
                <a:ext uri="{FF2B5EF4-FFF2-40B4-BE49-F238E27FC236}">
                  <a16:creationId xmlns:a16="http://schemas.microsoft.com/office/drawing/2014/main" id="{340B62F7-57B6-7FAD-7E31-7C1A79C257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5420" y="5277136"/>
              <a:ext cx="746793" cy="60605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Triangle isocèle 2">
              <a:extLst>
                <a:ext uri="{FF2B5EF4-FFF2-40B4-BE49-F238E27FC236}">
                  <a16:creationId xmlns:a16="http://schemas.microsoft.com/office/drawing/2014/main" id="{71B565A9-1791-22E0-18DD-C27DB1286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23" y="5385232"/>
              <a:ext cx="561186" cy="45542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E4C12F2-F532-CE40-7DFD-FC7A387A4889}"/>
                </a:ext>
              </a:extLst>
            </p:cNvPr>
            <p:cNvSpPr txBox="1"/>
            <p:nvPr/>
          </p:nvSpPr>
          <p:spPr>
            <a:xfrm>
              <a:off x="744259" y="5330522"/>
              <a:ext cx="312161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fr-FR" sz="3600" b="1" dirty="0"/>
                <a:t>!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FD6D210-6DE4-CE01-43D5-F3A5D874253A}"/>
              </a:ext>
            </a:extLst>
          </p:cNvPr>
          <p:cNvSpPr txBox="1"/>
          <p:nvPr/>
        </p:nvSpPr>
        <p:spPr>
          <a:xfrm>
            <a:off x="1270282" y="5512185"/>
            <a:ext cx="315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Dépend</a:t>
            </a:r>
            <a:r>
              <a:rPr lang="fr-FR" dirty="0"/>
              <a:t> de la </a:t>
            </a:r>
            <a:r>
              <a:rPr lang="fr-FR" b="1" dirty="0"/>
              <a:t>méthode</a:t>
            </a:r>
            <a:r>
              <a:rPr lang="fr-FR" dirty="0"/>
              <a:t> </a:t>
            </a:r>
            <a:r>
              <a:rPr lang="fr-FR" b="1" dirty="0"/>
              <a:t>utilisée</a:t>
            </a:r>
            <a:r>
              <a:rPr lang="fr-FR" dirty="0"/>
              <a:t> et de son </a:t>
            </a:r>
            <a:r>
              <a:rPr lang="fr-FR" b="1" dirty="0"/>
              <a:t>implémentation!!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8BD12A4-5958-1B2F-C7F7-31E2CD8B34E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A9EAEA-362C-A6BB-B6C1-4CFB5374BA80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B0F9312-C887-46CA-39B2-C9F84C646ED1}"/>
              </a:ext>
            </a:extLst>
          </p:cNvPr>
          <p:cNvSpPr txBox="1"/>
          <p:nvPr/>
        </p:nvSpPr>
        <p:spPr>
          <a:xfrm>
            <a:off x="3982058" y="246382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F9CDF4-7A7A-FB9E-CCB6-66A09F46774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B683C53-BCC5-FFD3-0AE7-40AE45EBF3B6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22" name="Accolade ouvrante 15">
            <a:extLst>
              <a:ext uri="{FF2B5EF4-FFF2-40B4-BE49-F238E27FC236}">
                <a16:creationId xmlns:a16="http://schemas.microsoft.com/office/drawing/2014/main" id="{E8F74B4B-D14C-80AF-C0FE-FB7E6AA22808}"/>
              </a:ext>
            </a:extLst>
          </p:cNvPr>
          <p:cNvSpPr/>
          <p:nvPr/>
        </p:nvSpPr>
        <p:spPr>
          <a:xfrm>
            <a:off x="449423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B18995E5-B18A-C2D8-341B-121CC6D594FF}"/>
              </a:ext>
            </a:extLst>
          </p:cNvPr>
          <p:cNvSpPr/>
          <p:nvPr/>
        </p:nvSpPr>
        <p:spPr>
          <a:xfrm flipH="1">
            <a:off x="1575202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3D3DF8-8E2C-C030-613F-CCBC6ECB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213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A16C-3122-3FC3-03AE-87ED02B8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06F2D0-98A8-4C23-A1F2-06B9029C2AC3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B10DC-671C-85FF-9B40-8B6205A65C68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F9866B6C-7FCD-4431-0FF3-022623D81479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B0C93C-1491-F7D1-2F0C-A80BF37E3891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778223A8-BAF1-F0E4-8820-877E406840F6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057E3E2-A500-E040-D66F-53684B6F3222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SUBCLU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77502CD-49A6-E546-A558-19B8FB877DD9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86F0F-CEB6-607C-0E4C-4E8B6065F1C3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09DC38-2757-A685-4DA4-5B6DBBEABD6B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0366D-759D-8410-3BA8-D0ADAC75D5BD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100E1E-7166-B05B-38F5-C6A5EADD5B84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8FA89890-FB54-7C6B-4447-368B199EB0CD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11A6A844-CB57-2D4E-6B8E-3006CB47483A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38B25-9CF3-6A45-CB05-AF0FD72B5D2E}"/>
              </a:ext>
            </a:extLst>
          </p:cNvPr>
          <p:cNvSpPr txBox="1"/>
          <p:nvPr/>
        </p:nvSpPr>
        <p:spPr>
          <a:xfrm>
            <a:off x="696215" y="1059275"/>
            <a:ext cx="78727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Défis</a:t>
            </a: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Utilisation coûteuse des ressources</a:t>
            </a:r>
            <a:endParaRPr lang="fr-FR" altLang="en-US" b="1" dirty="0">
              <a:latin typeface="Arial" panose="020B0604020202020204" pitchFamily="34" charset="0"/>
            </a:endParaRP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Croissance exponentielle :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 nombre de sous-espaces augmente avec le nombre de dimensions</a:t>
            </a: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Incapacité d’exploration complète :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Explorer tous les sous-espaces possibles devient irréalisable pour des ensembles de données à haute dimension</a:t>
            </a: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Redondance et impertinence :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Certains sous-espaces peuvent contenir des clusters similaires ou insignifiants, gaspillant ainsi des ressources computationnelles</a:t>
            </a:r>
          </a:p>
          <a:p>
            <a:pPr marL="285750" marR="0" lvl="0" indent="-27432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 de conception :</a:t>
            </a:r>
            <a:r>
              <a:rPr kumimoji="0" lang="fr-F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SUBCLU n'est pas conçu pour le calcul parallèle ou distribué.</a:t>
            </a:r>
          </a:p>
        </p:txBody>
      </p:sp>
      <p:pic>
        <p:nvPicPr>
          <p:cNvPr id="19" name="Picture 18" descr="A question mark made out of words&#10;&#10;Description automatically generated">
            <a:extLst>
              <a:ext uri="{FF2B5EF4-FFF2-40B4-BE49-F238E27FC236}">
                <a16:creationId xmlns:a16="http://schemas.microsoft.com/office/drawing/2014/main" id="{E3A10BFD-5864-C656-8F2F-61A7FB68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45" y="5147708"/>
            <a:ext cx="968255" cy="1302033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E8C3795D-2C05-65E9-0A2A-AA2F79A3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710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A13DC-5CED-91F8-E4E4-80EC7BCE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02E775-3C11-EA8B-6CFE-9D5655DDDD23}"/>
              </a:ext>
            </a:extLst>
          </p:cNvPr>
          <p:cNvSpPr>
            <a:spLocks noChangeAspect="1"/>
          </p:cNvSpPr>
          <p:nvPr/>
        </p:nvSpPr>
        <p:spPr>
          <a:xfrm>
            <a:off x="-2296700" y="1112091"/>
            <a:ext cx="4551147" cy="4622474"/>
          </a:xfrm>
          <a:prstGeom prst="rect">
            <a:avLst/>
          </a:prstGeom>
          <a:noFill/>
          <a:ln w="12700">
            <a:solidFill>
              <a:srgbClr val="A1919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3D6A37-E379-9A05-D1CB-CC890E609027}"/>
              </a:ext>
            </a:extLst>
          </p:cNvPr>
          <p:cNvSpPr/>
          <p:nvPr/>
        </p:nvSpPr>
        <p:spPr>
          <a:xfrm>
            <a:off x="-1460935" y="1903957"/>
            <a:ext cx="2991853" cy="3038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121AA41-90C4-195B-8BFE-30C0C72BE706}"/>
              </a:ext>
            </a:extLst>
          </p:cNvPr>
          <p:cNvSpPr>
            <a:spLocks noChangeAspect="1"/>
          </p:cNvSpPr>
          <p:nvPr/>
        </p:nvSpPr>
        <p:spPr>
          <a:xfrm>
            <a:off x="2182429" y="128709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A93F51-BE5B-2B8F-97D5-6300708D615F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6EAB4A7-8B58-03A6-4CB2-2036735E5E69}"/>
              </a:ext>
            </a:extLst>
          </p:cNvPr>
          <p:cNvSpPr txBox="1"/>
          <p:nvPr/>
        </p:nvSpPr>
        <p:spPr>
          <a:xfrm>
            <a:off x="2773523" y="1220347"/>
            <a:ext cx="479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l’algorithme DBSCAN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736B80E-066E-2757-5304-77AA8B43AD1A}"/>
              </a:ext>
            </a:extLst>
          </p:cNvPr>
          <p:cNvGrpSpPr/>
          <p:nvPr/>
        </p:nvGrpSpPr>
        <p:grpSpPr>
          <a:xfrm>
            <a:off x="2258774" y="2295428"/>
            <a:ext cx="835765" cy="326657"/>
            <a:chOff x="2254447" y="1934847"/>
            <a:chExt cx="835765" cy="32665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5158585-6173-2CA9-C3F7-3F41B658BDA1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FEFA0A1-B43F-2349-3763-5FF9E19681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D13108F3-95ED-5DF3-4B5B-51BE038BEA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3145E31-07C3-F2AA-EE72-AA693E1DC1ED}"/>
                </a:ext>
              </a:extLst>
            </p:cNvPr>
            <p:cNvCxnSpPr>
              <a:stCxn id="34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3FEF34C2-705D-CA27-2748-62B63A60CED8}"/>
              </a:ext>
            </a:extLst>
          </p:cNvPr>
          <p:cNvGrpSpPr/>
          <p:nvPr/>
        </p:nvGrpSpPr>
        <p:grpSpPr>
          <a:xfrm>
            <a:off x="2263343" y="3264557"/>
            <a:ext cx="835765" cy="326657"/>
            <a:chOff x="2254447" y="1934847"/>
            <a:chExt cx="835765" cy="326657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CA94A8C6-FC20-0E9D-7D2F-CCEB55A5966C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74C7E7C-6671-C22C-4B79-72495B18C0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0FE5B6FD-E82C-6FB1-A991-F3E3B2C7C1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38AEF2E2-D539-0BB4-C87C-9FD4AB757AA1}"/>
                </a:ext>
              </a:extLst>
            </p:cNvPr>
            <p:cNvCxnSpPr>
              <a:stCxn id="39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656ED08E-B879-DA3E-B968-040A7A163F53}"/>
              </a:ext>
            </a:extLst>
          </p:cNvPr>
          <p:cNvGrpSpPr/>
          <p:nvPr/>
        </p:nvGrpSpPr>
        <p:grpSpPr>
          <a:xfrm>
            <a:off x="2254447" y="4305346"/>
            <a:ext cx="835765" cy="326657"/>
            <a:chOff x="2254447" y="1934847"/>
            <a:chExt cx="835765" cy="326657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9EA0A535-EED7-9C41-31EA-B9B7E3DB5E0F}"/>
                </a:ext>
              </a:extLst>
            </p:cNvPr>
            <p:cNvGrpSpPr/>
            <p:nvPr/>
          </p:nvGrpSpPr>
          <p:grpSpPr>
            <a:xfrm>
              <a:off x="2769196" y="1934847"/>
              <a:ext cx="321016" cy="326657"/>
              <a:chOff x="2769196" y="1934847"/>
              <a:chExt cx="321016" cy="326657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8506C5F0-2282-8393-B12B-D916B42305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9196" y="1934847"/>
                <a:ext cx="321016" cy="32665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F06F0C7D-63CF-21E9-9A6D-9112A36A3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4471" y="1991093"/>
                <a:ext cx="210465" cy="214163"/>
              </a:xfrm>
              <a:prstGeom prst="ellipse">
                <a:avLst/>
              </a:prstGeom>
              <a:solidFill>
                <a:srgbClr val="A1919D"/>
              </a:solidFill>
              <a:ln>
                <a:noFill/>
              </a:ln>
              <a:effectLst>
                <a:outerShdw blurRad="50800" dist="38100" dir="18900000" sx="95000" sy="95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AE76F25A-5DBE-4EC3-E33A-6B7706E69960}"/>
                </a:ext>
              </a:extLst>
            </p:cNvPr>
            <p:cNvCxnSpPr>
              <a:stCxn id="44" idx="2"/>
            </p:cNvCxnSpPr>
            <p:nvPr/>
          </p:nvCxnSpPr>
          <p:spPr>
            <a:xfrm flipH="1" flipV="1">
              <a:off x="2254447" y="2098174"/>
              <a:ext cx="514749" cy="2"/>
            </a:xfrm>
            <a:prstGeom prst="line">
              <a:avLst/>
            </a:prstGeom>
            <a:ln>
              <a:solidFill>
                <a:srgbClr val="A191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46D80145-BFBC-8F26-3661-3BBE9A654F97}"/>
              </a:ext>
            </a:extLst>
          </p:cNvPr>
          <p:cNvSpPr txBox="1"/>
          <p:nvPr/>
        </p:nvSpPr>
        <p:spPr>
          <a:xfrm>
            <a:off x="3609288" y="222792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18FF01C-3718-8442-07C9-D7A127488C3F}"/>
              </a:ext>
            </a:extLst>
          </p:cNvPr>
          <p:cNvSpPr txBox="1"/>
          <p:nvPr/>
        </p:nvSpPr>
        <p:spPr>
          <a:xfrm>
            <a:off x="3609286" y="3197051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SUBCLU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41854D5-6419-8BCC-8D90-68FD77EBCC68}"/>
              </a:ext>
            </a:extLst>
          </p:cNvPr>
          <p:cNvSpPr txBox="1"/>
          <p:nvPr/>
        </p:nvSpPr>
        <p:spPr>
          <a:xfrm>
            <a:off x="3604959" y="4234192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DENCLUE</a:t>
            </a:r>
          </a:p>
        </p:txBody>
      </p:sp>
    </p:spTree>
    <p:extLst>
      <p:ext uri="{BB962C8B-B14F-4D97-AF65-F5344CB8AC3E}">
        <p14:creationId xmlns:p14="http://schemas.microsoft.com/office/powerpoint/2010/main" val="1315005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44">
            <a:extLst>
              <a:ext uri="{FF2B5EF4-FFF2-40B4-BE49-F238E27FC236}">
                <a16:creationId xmlns:a16="http://schemas.microsoft.com/office/drawing/2014/main" id="{9AE9973C-06C8-49EC-BEA1-370D13F94FA9}"/>
              </a:ext>
            </a:extLst>
          </p:cNvPr>
          <p:cNvSpPr txBox="1"/>
          <p:nvPr/>
        </p:nvSpPr>
        <p:spPr>
          <a:xfrm>
            <a:off x="712381" y="1476470"/>
            <a:ext cx="7719237" cy="5055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>
              <a:lnSpc>
                <a:spcPct val="107000"/>
              </a:lnSpc>
              <a:spcAft>
                <a:spcPts val="3000"/>
              </a:spcAft>
            </a:pPr>
            <a:r>
              <a:rPr lang="fr-FR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DENCLUE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est particulièrement adapté aux types de problèmes suivants :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Données avec des clusters de formes arbitraires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: Contrairement à d'autres algorithmes (comme </a:t>
            </a:r>
            <a:r>
              <a:rPr lang="fr-FR" dirty="0">
                <a:ea typeface="Times New Roman" panose="02020603050405020304" pitchFamily="18" charset="0"/>
                <a:cs typeface="Arial" panose="020B0604020202020204" pitchFamily="34" charset="0"/>
              </a:rPr>
              <a:t>k-</a:t>
            </a:r>
            <a:r>
              <a:rPr lang="fr-FR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means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), DENCLUE peut détecter des clusters non sphériques.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Données bruitées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: Les régions de faible densité sont considérées comme du bruit, ce qui permet d'exclure les anomalies et de concentrer le clustering sur des régions significatives.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Applications en grandes dimensions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: La méthode est bien adaptée pour des ensembles de données avec de nombreuses dimensions, où des approches comme DBSCAN peuvent avoir du mal.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Clustering spatial</a:t>
            </a:r>
            <a:r>
              <a:rPr lang="fr-F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: Idéal pour analyser des données géographiques, biologiques, ou toute autre donnée spatiale avec des variations locales de densité.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28FD0AB8-72ED-4DF3-B02C-C432B85C5685}"/>
              </a:ext>
            </a:extLst>
          </p:cNvPr>
          <p:cNvSpPr txBox="1"/>
          <p:nvPr/>
        </p:nvSpPr>
        <p:spPr>
          <a:xfrm>
            <a:off x="733648" y="1010096"/>
            <a:ext cx="46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  <a:lvl2pPr marL="742950" lvl="1" indent="-285750">
              <a:buFont typeface="Wingdings" panose="05000000000000000000" pitchFamily="2" charset="2"/>
              <a:buChar char="q"/>
            </a:lvl2pPr>
          </a:lstStyle>
          <a:p>
            <a:r>
              <a:rPr lang="fr-FR" dirty="0" err="1"/>
              <a:t>DENsity-based</a:t>
            </a:r>
            <a:r>
              <a:rPr lang="fr-FR" dirty="0"/>
              <a:t> </a:t>
            </a:r>
            <a:r>
              <a:rPr lang="fr-FR" dirty="0" err="1"/>
              <a:t>CLUstEring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A27A712-1476-BB74-63D3-595FDE8A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82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41CCE-F59E-4ACB-9D42-ADDE30F8A741}"/>
              </a:ext>
            </a:extLst>
          </p:cNvPr>
          <p:cNvSpPr txBox="1"/>
          <p:nvPr/>
        </p:nvSpPr>
        <p:spPr>
          <a:xfrm>
            <a:off x="417195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sp>
        <p:nvSpPr>
          <p:cNvPr id="23" name="ZoneTexte 44">
            <a:extLst>
              <a:ext uri="{FF2B5EF4-FFF2-40B4-BE49-F238E27FC236}">
                <a16:creationId xmlns:a16="http://schemas.microsoft.com/office/drawing/2014/main" id="{18C2E568-B537-4B68-BCC9-4F145E7D4367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Formulation mathématique</a:t>
            </a:r>
            <a:endParaRPr lang="fr-FR" sz="2800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485AA5E-1125-3162-42BB-74215DEF5419}"/>
              </a:ext>
            </a:extLst>
          </p:cNvPr>
          <p:cNvGrpSpPr/>
          <p:nvPr/>
        </p:nvGrpSpPr>
        <p:grpSpPr>
          <a:xfrm>
            <a:off x="484695" y="1750145"/>
            <a:ext cx="8040196" cy="4405415"/>
            <a:chOff x="391422" y="1553903"/>
            <a:chExt cx="8040196" cy="387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EEE4FC3-FEEF-4479-B82A-1625A241C941}"/>
                    </a:ext>
                  </a:extLst>
                </p:cNvPr>
                <p:cNvSpPr txBox="1"/>
                <p:nvPr/>
              </p:nvSpPr>
              <p:spPr>
                <a:xfrm>
                  <a:off x="2297792" y="2133793"/>
                  <a:ext cx="4630106" cy="6651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∑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EEE4FC3-FEEF-4479-B82A-1625A241C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792" y="2133793"/>
                  <a:ext cx="4630106" cy="66517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44">
                  <a:extLst>
                    <a:ext uri="{FF2B5EF4-FFF2-40B4-BE49-F238E27FC236}">
                      <a16:creationId xmlns:a16="http://schemas.microsoft.com/office/drawing/2014/main" id="{974F923E-46C9-4848-B6D8-699A176ABE2E}"/>
                    </a:ext>
                  </a:extLst>
                </p:cNvPr>
                <p:cNvSpPr txBox="1"/>
                <p:nvPr/>
              </p:nvSpPr>
              <p:spPr>
                <a:xfrm>
                  <a:off x="712381" y="1553903"/>
                  <a:ext cx="771923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07000"/>
                    </a:lnSpc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fr-FR" sz="1800" dirty="0">
                      <a:effectLst/>
                      <a:ea typeface="Times New Roman" panose="02020603050405020304" pitchFamily="18" charset="0"/>
                    </a:rPr>
                    <a:t>La densité au point </a:t>
                  </a:r>
                  <a14:m>
                    <m:oMath xmlns:m="http://schemas.openxmlformats.org/officeDocument/2006/math">
                      <m:r>
                        <a:rPr lang="fr-FR" sz="1800" i="1" dirty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</m:oMath>
                  </a14:m>
                  <a:r>
                    <a:rPr lang="fr-FR" sz="1800" dirty="0">
                      <a:effectLst/>
                      <a:ea typeface="Times New Roman" panose="02020603050405020304" pitchFamily="18" charset="0"/>
                    </a:rPr>
                    <a:t> est calculée comme :</a:t>
                  </a:r>
                  <a:endParaRPr lang="en-GB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ZoneTexte 44">
                  <a:extLst>
                    <a:ext uri="{FF2B5EF4-FFF2-40B4-BE49-F238E27FC236}">
                      <a16:creationId xmlns:a16="http://schemas.microsoft.com/office/drawing/2014/main" id="{974F923E-46C9-4848-B6D8-699A176A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381" y="1553903"/>
                  <a:ext cx="7719237" cy="375552"/>
                </a:xfrm>
                <a:prstGeom prst="rect">
                  <a:avLst/>
                </a:prstGeom>
                <a:blipFill>
                  <a:blip r:embed="rId3"/>
                  <a:stretch>
                    <a:fillRect l="-474" t="-6452" b="-241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44">
                  <a:extLst>
                    <a:ext uri="{FF2B5EF4-FFF2-40B4-BE49-F238E27FC236}">
                      <a16:creationId xmlns:a16="http://schemas.microsoft.com/office/drawing/2014/main" id="{D8A5816E-276E-4C51-8CA3-E818DA952AF7}"/>
                    </a:ext>
                  </a:extLst>
                </p:cNvPr>
                <p:cNvSpPr txBox="1"/>
                <p:nvPr/>
              </p:nvSpPr>
              <p:spPr>
                <a:xfrm>
                  <a:off x="712380" y="3068251"/>
                  <a:ext cx="7719237" cy="6293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07000"/>
                    </a:lnSpc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Où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</a14:m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 est une f</a:t>
                  </a:r>
                  <a:r>
                    <a:rPr lang="fr-FR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nction noyau,  par exemple</a:t>
                  </a:r>
                  <a:r>
                    <a:rPr lang="fr-FR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 gaussienne, uniforme, ou Epanechnikov:</a:t>
                  </a:r>
                  <a:endParaRPr lang="fr-FR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ZoneTexte 44">
                  <a:extLst>
                    <a:ext uri="{FF2B5EF4-FFF2-40B4-BE49-F238E27FC236}">
                      <a16:creationId xmlns:a16="http://schemas.microsoft.com/office/drawing/2014/main" id="{D8A5816E-276E-4C51-8CA3-E818DA952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380" y="3068251"/>
                  <a:ext cx="7719237" cy="629360"/>
                </a:xfrm>
                <a:prstGeom prst="rect">
                  <a:avLst/>
                </a:prstGeom>
                <a:blipFill>
                  <a:blip r:embed="rId4"/>
                  <a:stretch>
                    <a:fillRect l="-474" t="-4274" b="-68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7B8A427-DCDF-41C2-8415-AC5EF8D83C4F}"/>
                    </a:ext>
                  </a:extLst>
                </p:cNvPr>
                <p:cNvSpPr txBox="1"/>
                <p:nvPr/>
              </p:nvSpPr>
              <p:spPr>
                <a:xfrm>
                  <a:off x="391422" y="3808223"/>
                  <a:ext cx="4221423" cy="7640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p>
                                      <m:sSupPr>
                                        <m:ctrl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fr-F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7B8A427-DCDF-41C2-8415-AC5EF8D83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22" y="3808223"/>
                  <a:ext cx="4221423" cy="7640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ZoneTexte 44">
                  <a:extLst>
                    <a:ext uri="{FF2B5EF4-FFF2-40B4-BE49-F238E27FC236}">
                      <a16:creationId xmlns:a16="http://schemas.microsoft.com/office/drawing/2014/main" id="{2D57B946-66BA-46F5-B895-5D2556E2C273}"/>
                    </a:ext>
                  </a:extLst>
                </p:cNvPr>
                <p:cNvSpPr txBox="1"/>
                <p:nvPr/>
              </p:nvSpPr>
              <p:spPr>
                <a:xfrm>
                  <a:off x="712380" y="4756971"/>
                  <a:ext cx="7719237" cy="671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07000"/>
                    </a:lnSpc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fr-FR" i="1" dirty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h</m:t>
                      </m:r>
                    </m:oMath>
                  </a14:m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 est le paramètre de lissage </a:t>
                  </a:r>
                  <a:r>
                    <a:rPr lang="fr-FR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(</a:t>
                  </a:r>
                  <a:r>
                    <a:rPr lang="fr-FR" b="1" dirty="0" err="1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bandwidth</a:t>
                  </a:r>
                  <a:r>
                    <a:rPr lang="fr-FR" b="1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)</a:t>
                  </a:r>
                  <a:r>
                    <a:rPr lang="fr-FR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, qui contrôle l'influence locale de chaque point.</a:t>
                  </a:r>
                  <a:endParaRPr lang="en-GB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ZoneTexte 44">
                  <a:extLst>
                    <a:ext uri="{FF2B5EF4-FFF2-40B4-BE49-F238E27FC236}">
                      <a16:creationId xmlns:a16="http://schemas.microsoft.com/office/drawing/2014/main" id="{2D57B946-66BA-46F5-B895-5D2556E2C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380" y="4756971"/>
                  <a:ext cx="7719237" cy="671915"/>
                </a:xfrm>
                <a:prstGeom prst="rect">
                  <a:avLst/>
                </a:prstGeom>
                <a:blipFill>
                  <a:blip r:embed="rId6"/>
                  <a:stretch>
                    <a:fillRect l="-474" t="-4545" b="-1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E4073F-FCF8-429E-8DE9-C134337F2C4F}"/>
                  </a:ext>
                </a:extLst>
              </p:cNvPr>
              <p:cNvSpPr txBox="1"/>
              <p:nvPr/>
            </p:nvSpPr>
            <p:spPr>
              <a:xfrm>
                <a:off x="5164347" y="3946968"/>
                <a:ext cx="3521477" cy="1396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0                     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b="0" dirty="0"/>
              </a:p>
              <a:p>
                <a:pPr algn="ctr"/>
                <a:r>
                  <a:rPr lang="fr-FR" dirty="0"/>
                  <a:t>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E4073F-FCF8-429E-8DE9-C134337F2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47" y="3946968"/>
                <a:ext cx="3521477" cy="1396280"/>
              </a:xfrm>
              <a:prstGeom prst="rect">
                <a:avLst/>
              </a:prstGeom>
              <a:blipFill>
                <a:blip r:embed="rId7"/>
                <a:stretch>
                  <a:fillRect b="-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39DD3B11-E332-D7A2-28CF-39EE71F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820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41CCE-F59E-4ACB-9D42-ADDE30F8A741}"/>
              </a:ext>
            </a:extLst>
          </p:cNvPr>
          <p:cNvSpPr txBox="1"/>
          <p:nvPr/>
        </p:nvSpPr>
        <p:spPr>
          <a:xfrm>
            <a:off x="417195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EE4FC3-FEEF-4479-B82A-1625A241C941}"/>
                  </a:ext>
                </a:extLst>
              </p:cNvPr>
              <p:cNvSpPr txBox="1"/>
              <p:nvPr/>
            </p:nvSpPr>
            <p:spPr>
              <a:xfrm>
                <a:off x="1938368" y="2522189"/>
                <a:ext cx="5353529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EE4FC3-FEEF-4479-B82A-1625A241C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68" y="2522189"/>
                <a:ext cx="5353529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44">
            <a:extLst>
              <a:ext uri="{FF2B5EF4-FFF2-40B4-BE49-F238E27FC236}">
                <a16:creationId xmlns:a16="http://schemas.microsoft.com/office/drawing/2014/main" id="{18C2E568-B537-4B68-BCC9-4F145E7D4367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Formulation mathématique II</a:t>
            </a:r>
            <a:endParaRPr lang="fr-FR" sz="2800" dirty="0"/>
          </a:p>
        </p:txBody>
      </p:sp>
      <p:sp>
        <p:nvSpPr>
          <p:cNvPr id="24" name="ZoneTexte 44">
            <a:extLst>
              <a:ext uri="{FF2B5EF4-FFF2-40B4-BE49-F238E27FC236}">
                <a16:creationId xmlns:a16="http://schemas.microsoft.com/office/drawing/2014/main" id="{974F923E-46C9-4848-B6D8-699A176ABE2E}"/>
              </a:ext>
            </a:extLst>
          </p:cNvPr>
          <p:cNvSpPr txBox="1"/>
          <p:nvPr/>
        </p:nvSpPr>
        <p:spPr>
          <a:xfrm>
            <a:off x="712382" y="1780042"/>
            <a:ext cx="7993404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ea typeface="Times New Roman" panose="02020603050405020304" pitchFamily="18" charset="0"/>
              </a:rPr>
              <a:t>Les points convergent vers </a:t>
            </a:r>
            <a:r>
              <a:rPr lang="fr-FR" dirty="0">
                <a:ea typeface="Times New Roman" panose="02020603050405020304" pitchFamily="18" charset="0"/>
              </a:rPr>
              <a:t>des </a:t>
            </a:r>
            <a:r>
              <a:rPr lang="fr-FR" b="1" i="1" dirty="0">
                <a:ea typeface="Times New Roman" panose="02020603050405020304" pitchFamily="18" charset="0"/>
              </a:rPr>
              <a:t>attracteurs de densité , </a:t>
            </a:r>
            <a:r>
              <a:rPr lang="fr-FR" i="1" dirty="0">
                <a:ea typeface="Times New Roman" panose="02020603050405020304" pitchFamily="18" charset="0"/>
              </a:rPr>
              <a:t>des maxima locaux de la distribution </a:t>
            </a:r>
            <a:r>
              <a:rPr lang="fr-FR" dirty="0">
                <a:ea typeface="Times New Roman" panose="02020603050405020304" pitchFamily="18" charset="0"/>
              </a:rPr>
              <a:t>par </a:t>
            </a:r>
            <a:r>
              <a:rPr lang="fr-FR" b="1" i="1" dirty="0">
                <a:ea typeface="Times New Roman" panose="02020603050405020304" pitchFamily="18" charset="0"/>
              </a:rPr>
              <a:t>ascension du gradient</a:t>
            </a:r>
            <a:r>
              <a:rPr lang="fr-FR" dirty="0">
                <a:ea typeface="Times New Roman" panose="02020603050405020304" pitchFamily="18" charset="0"/>
              </a:rPr>
              <a:t> </a:t>
            </a:r>
            <a:endParaRPr lang="en-GB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94BA0F-7C9D-4B06-B0A4-A7AA7D88AFA4}"/>
              </a:ext>
            </a:extLst>
          </p:cNvPr>
          <p:cNvSpPr txBox="1"/>
          <p:nvPr/>
        </p:nvSpPr>
        <p:spPr>
          <a:xfrm>
            <a:off x="712381" y="3992638"/>
            <a:ext cx="755955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Les points convergeant vers le même attracteur appartiennent au même cluster.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Les points dont la densité est inférieure à un seuil (ξ) sont considérés comme du bruit.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EBCD6AAD-78F5-AB82-A3FA-416A4A6D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38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44">
            <a:extLst>
              <a:ext uri="{FF2B5EF4-FFF2-40B4-BE49-F238E27FC236}">
                <a16:creationId xmlns:a16="http://schemas.microsoft.com/office/drawing/2014/main" id="{28297286-CF5F-4658-9C32-5B9BDC0A9F8A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Paramètres clés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4D8914-ADDD-4045-BFB8-D413A9463186}"/>
                  </a:ext>
                </a:extLst>
              </p:cNvPr>
              <p:cNvSpPr txBox="1"/>
              <p:nvPr/>
            </p:nvSpPr>
            <p:spPr>
              <a:xfrm>
                <a:off x="390393" y="1784491"/>
                <a:ext cx="8515925" cy="4370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fr-FR" b="1" dirty="0"/>
                  <a:t> (</a:t>
                </a:r>
                <a:r>
                  <a:rPr lang="fr-FR" b="1" dirty="0" err="1"/>
                  <a:t>bandwidth</a:t>
                </a:r>
                <a:r>
                  <a:rPr lang="fr-FR" b="1" dirty="0"/>
                  <a:t>)</a:t>
                </a:r>
                <a:r>
                  <a:rPr lang="fr-FR" dirty="0"/>
                  <a:t> :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Détermine la largeur du noyau de densité.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Un </a:t>
                </a:r>
                <a:r>
                  <a:rPr lang="fr-FR" i="1" dirty="0"/>
                  <a:t>h</a:t>
                </a:r>
                <a:r>
                  <a:rPr lang="fr-FR" dirty="0"/>
                  <a:t> trop grand lisse trop les données, fusionnant potentiellement des clusters ; un </a:t>
                </a:r>
                <a:r>
                  <a:rPr lang="fr-FR" i="1" dirty="0"/>
                  <a:t>h</a:t>
                </a:r>
                <a:r>
                  <a:rPr lang="fr-FR" dirty="0"/>
                  <a:t> trop petit rend l'estimation bruyante.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fr-FR" b="1" dirty="0"/>
                  <a:t> (seuil de densité)</a:t>
                </a:r>
                <a:r>
                  <a:rPr lang="fr-FR" dirty="0"/>
                  <a:t> :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Définit le niveau de densité minimum pour considérer une région comme un cluster.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Contrôle la sensibilité au bruit.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fr-FR" b="1" dirty="0"/>
                  <a:t>Type de noyau</a:t>
                </a:r>
                <a:r>
                  <a:rPr lang="fr-FR" dirty="0"/>
                  <a:t> :</a:t>
                </a:r>
              </a:p>
              <a:p>
                <a:pPr marL="742950" lvl="1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dirty="0"/>
                  <a:t>La fonction noyau influence la forme des clusters. Le noyau gaussien est le plus courant, mais d'autres peuvent être utilisés (rectangulaire, Epanechnikov).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4D8914-ADDD-4045-BFB8-D413A9463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3" y="1784491"/>
                <a:ext cx="8515925" cy="4370427"/>
              </a:xfrm>
              <a:prstGeom prst="rect">
                <a:avLst/>
              </a:prstGeom>
              <a:blipFill>
                <a:blip r:embed="rId2"/>
                <a:stretch>
                  <a:fillRect l="-573" t="-837" b="-1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7417678-F334-CA63-454B-4C75AD92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208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44">
            <a:extLst>
              <a:ext uri="{FF2B5EF4-FFF2-40B4-BE49-F238E27FC236}">
                <a16:creationId xmlns:a16="http://schemas.microsoft.com/office/drawing/2014/main" id="{E1836B4C-80FA-468B-A277-B8CB677DB9D6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Exemples pratiques</a:t>
            </a:r>
            <a:endParaRPr lang="fr-FR" sz="2800" dirty="0"/>
          </a:p>
        </p:txBody>
      </p:sp>
      <p:pic>
        <p:nvPicPr>
          <p:cNvPr id="5122" name="Picture 2" descr="Enhanced Parameter Estimation of DENsity CLUstEring (DENCLUE) Using  Differential Evolution">
            <a:extLst>
              <a:ext uri="{FF2B5EF4-FFF2-40B4-BE49-F238E27FC236}">
                <a16:creationId xmlns:a16="http://schemas.microsoft.com/office/drawing/2014/main" id="{E4F69F32-C23E-4EF7-A658-BA9953D6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42" y="1635434"/>
            <a:ext cx="6425828" cy="42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C9450EC-9FAE-061A-6E75-9273C12D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70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44">
            <a:extLst>
              <a:ext uri="{FF2B5EF4-FFF2-40B4-BE49-F238E27FC236}">
                <a16:creationId xmlns:a16="http://schemas.microsoft.com/office/drawing/2014/main" id="{E1836B4C-80FA-468B-A277-B8CB677DB9D6}"/>
              </a:ext>
            </a:extLst>
          </p:cNvPr>
          <p:cNvSpPr txBox="1"/>
          <p:nvPr/>
        </p:nvSpPr>
        <p:spPr>
          <a:xfrm>
            <a:off x="712381" y="992376"/>
            <a:ext cx="771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Exemples pratiques</a:t>
            </a:r>
            <a:endParaRPr lang="fr-FR" sz="2800" dirty="0"/>
          </a:p>
        </p:txBody>
      </p:sp>
      <p:pic>
        <p:nvPicPr>
          <p:cNvPr id="5124" name="Picture 4" descr="Enhanced Parameter Estimation of DENsity CLUstEring (DENCLUE) Using  Differential Evolution">
            <a:extLst>
              <a:ext uri="{FF2B5EF4-FFF2-40B4-BE49-F238E27FC236}">
                <a16:creationId xmlns:a16="http://schemas.microsoft.com/office/drawing/2014/main" id="{D6465749-81F0-4895-8E74-8EFD4CCF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17" y="1515596"/>
            <a:ext cx="7616363" cy="501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167E0DD5-DB94-AA54-E398-A5D185F4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029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141C-9F26-5703-B81E-EDDF39B4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6E913B-275A-0314-58FE-F3D0F839425F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4D740-5E73-9A8F-2F9E-92681619A533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0EB7F0D0-54BA-C07F-E72D-8C28F50DCB66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F824D1-D35C-8991-34A0-50239689CCDC}"/>
              </a:ext>
            </a:extLst>
          </p:cNvPr>
          <p:cNvGrpSpPr/>
          <p:nvPr/>
        </p:nvGrpSpPr>
        <p:grpSpPr>
          <a:xfrm>
            <a:off x="474138" y="702424"/>
            <a:ext cx="8348437" cy="338554"/>
            <a:chOff x="474138" y="685798"/>
            <a:chExt cx="8348437" cy="338554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E1D1473-6397-870F-94AA-6AFA4CB868D4}"/>
                </a:ext>
              </a:extLst>
            </p:cNvPr>
            <p:cNvCxnSpPr/>
            <p:nvPr/>
          </p:nvCxnSpPr>
          <p:spPr>
            <a:xfrm>
              <a:off x="474138" y="855911"/>
              <a:ext cx="83484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966EE5A-6720-E1DF-E2EA-A2A2F27CD47D}"/>
                </a:ext>
              </a:extLst>
            </p:cNvPr>
            <p:cNvSpPr txBox="1"/>
            <p:nvPr/>
          </p:nvSpPr>
          <p:spPr>
            <a:xfrm>
              <a:off x="5900739" y="685798"/>
              <a:ext cx="1092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DENCLUE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C66D0E4-A921-3FAB-494B-A26658CE66B4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EB9CA4-345B-D893-A911-579D42F1BF85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DC4783-1B6D-347C-6819-EA8B0EE764F6}"/>
              </a:ext>
            </a:extLst>
          </p:cNvPr>
          <p:cNvSpPr txBox="1"/>
          <p:nvPr/>
        </p:nvSpPr>
        <p:spPr>
          <a:xfrm>
            <a:off x="3982058" y="248564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C49446-F905-F4A6-50C1-762FED9699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9D5075-8D7F-0427-5CDE-0F6E593D0D8A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9269B882-4221-2C53-3451-F4CB66162616}"/>
              </a:ext>
            </a:extLst>
          </p:cNvPr>
          <p:cNvSpPr/>
          <p:nvPr/>
        </p:nvSpPr>
        <p:spPr>
          <a:xfrm>
            <a:off x="5464642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5">
            <a:extLst>
              <a:ext uri="{FF2B5EF4-FFF2-40B4-BE49-F238E27FC236}">
                <a16:creationId xmlns:a16="http://schemas.microsoft.com/office/drawing/2014/main" id="{4611FB6B-4304-0C95-1C3A-2296A287F253}"/>
              </a:ext>
            </a:extLst>
          </p:cNvPr>
          <p:cNvSpPr/>
          <p:nvPr/>
        </p:nvSpPr>
        <p:spPr>
          <a:xfrm flipH="1">
            <a:off x="7149221" y="215766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B413BF-A342-419C-9A60-DEC7BCFA5446}"/>
                  </a:ext>
                </a:extLst>
              </p:cNvPr>
              <p:cNvSpPr txBox="1"/>
              <p:nvPr/>
            </p:nvSpPr>
            <p:spPr>
              <a:xfrm>
                <a:off x="673509" y="1057602"/>
                <a:ext cx="7796981" cy="5432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fr-FR" sz="2800" b="1" dirty="0"/>
                  <a:t>Forces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Détection de clusters complexes</a:t>
                </a:r>
                <a:r>
                  <a:rPr lang="fr-FR" dirty="0"/>
                  <a:t> : Identifie facilement des clusters de formes variées.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Gestion du bruit</a:t>
                </a:r>
                <a:r>
                  <a:rPr lang="fr-FR" dirty="0"/>
                  <a:t> : Filtre naturellement les anomalies via des seuils de densité.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Flexibilité</a:t>
                </a:r>
                <a:r>
                  <a:rPr lang="fr-FR" dirty="0"/>
                  <a:t> : Peut s'adapter à différents types de données en ajustant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fr-FR" dirty="0"/>
                  <a:t>.</a:t>
                </a:r>
              </a:p>
              <a:p>
                <a:pPr>
                  <a:spcBef>
                    <a:spcPts val="3000"/>
                  </a:spcBef>
                  <a:spcAft>
                    <a:spcPts val="1800"/>
                  </a:spcAft>
                </a:pPr>
                <a:r>
                  <a:rPr lang="fr-FR" sz="2800" b="1" dirty="0"/>
                  <a:t>Limites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Sensibilité aux paramètres : </a:t>
                </a:r>
                <a:r>
                  <a:rPr lang="fr-FR" dirty="0"/>
                  <a:t>Le choix des valeurs pour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fr-FR" dirty="0"/>
                  <a:t> est crucial et peut être difficile.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Coût computationnel : </a:t>
                </a:r>
                <a:r>
                  <a:rPr lang="fr-FR" dirty="0"/>
                  <a:t>L'estimation de densité et l'ascension du gradient peuvent être coûteuses pour des datasets volumineux.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fr-FR" b="1" dirty="0"/>
                  <a:t>Complexité mathématique : </a:t>
                </a:r>
                <a:r>
                  <a:rPr lang="fr-FR" dirty="0"/>
                  <a:t>L'implémentation est plus complexe comparée à des algorithmes comme DBSCAN.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B413BF-A342-419C-9A60-DEC7BCFA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09" y="1057602"/>
                <a:ext cx="7796981" cy="5432256"/>
              </a:xfrm>
              <a:prstGeom prst="rect">
                <a:avLst/>
              </a:prstGeom>
              <a:blipFill>
                <a:blip r:embed="rId2"/>
                <a:stretch>
                  <a:fillRect l="-1563" t="-1009" r="-1094" b="-4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E879F4-DC8B-5332-44F2-859EADDE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4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A0614-9272-DC2F-46A5-BF850566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B0402D08-DD17-083A-08BB-C9BE5805090A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8179F89-FDB8-CB2D-E121-36B227848FF0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533AD93-864A-5B9A-2252-BF7E860CE5AC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ECFDB35-7453-CF09-F800-753622741232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CAA2AB-FB2B-E6D5-562D-DDE26D1C3D67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293AA6D-6F8E-C1D9-F2C5-7736C9DE0720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48FC51B-EC3E-ECF4-B67A-A358AFB56972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3255F4-460D-7ADD-70C2-77B116864A72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26D431-D4AC-6F97-0993-CCDA80CBDA14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60A501-36C6-1906-A2A8-F638DED639DB}"/>
              </a:ext>
            </a:extLst>
          </p:cNvPr>
          <p:cNvSpPr txBox="1"/>
          <p:nvPr/>
        </p:nvSpPr>
        <p:spPr>
          <a:xfrm>
            <a:off x="3618705" y="1704975"/>
            <a:ext cx="507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basé sur la densité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D93F1F-3E80-02DE-2862-72321587918B}"/>
              </a:ext>
            </a:extLst>
          </p:cNvPr>
          <p:cNvSpPr txBox="1"/>
          <p:nvPr/>
        </p:nvSpPr>
        <p:spPr>
          <a:xfrm>
            <a:off x="4104525" y="3068455"/>
            <a:ext cx="465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clustering: 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FD2E0-AA2E-EF2B-A2B8-A3F47A9664B9}"/>
              </a:ext>
            </a:extLst>
          </p:cNvPr>
          <p:cNvSpPr txBox="1"/>
          <p:nvPr/>
        </p:nvSpPr>
        <p:spPr>
          <a:xfrm>
            <a:off x="3167747" y="558800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8B3113E-0331-7B7D-5BD2-91CBC317CD1E}"/>
              </a:ext>
            </a:extLst>
          </p:cNvPr>
          <p:cNvSpPr txBox="1"/>
          <p:nvPr/>
        </p:nvSpPr>
        <p:spPr>
          <a:xfrm>
            <a:off x="3751065" y="443193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DBSCAN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5E12E1-3741-6494-6910-1AB1054E4420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3882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5E47-FC71-5828-0288-C4177E78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99E754-4CA8-F762-51E2-F4DC306EF0D6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F5736-C145-C8B2-A2FE-6DF0CEDD9191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4F1AD92B-9D25-0D62-62A3-C39CBFAA0AF1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5E7EEAA-9E49-F54B-9D81-AAEEF95F906D}"/>
              </a:ext>
            </a:extLst>
          </p:cNvPr>
          <p:cNvSpPr txBox="1"/>
          <p:nvPr/>
        </p:nvSpPr>
        <p:spPr>
          <a:xfrm>
            <a:off x="733648" y="1010096"/>
            <a:ext cx="771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Méthodes de clustering</a:t>
            </a:r>
            <a:endParaRPr lang="fr-FR" sz="2800" dirty="0"/>
          </a:p>
          <a:p>
            <a:pPr indent="274320">
              <a:spcBef>
                <a:spcPts val="1200"/>
              </a:spcBef>
              <a:spcAft>
                <a:spcPts val="600"/>
              </a:spcAft>
            </a:pPr>
            <a:r>
              <a:rPr lang="fr-FR" dirty="0"/>
              <a:t>Nombreuses sont les approches disponibles pour réaliser ce regroupement:</a:t>
            </a:r>
          </a:p>
        </p:txBody>
      </p:sp>
      <p:graphicFrame>
        <p:nvGraphicFramePr>
          <p:cNvPr id="46" name="Tableau 45">
            <a:extLst>
              <a:ext uri="{FF2B5EF4-FFF2-40B4-BE49-F238E27FC236}">
                <a16:creationId xmlns:a16="http://schemas.microsoft.com/office/drawing/2014/main" id="{AF52F8B8-1D4A-3670-322A-AD53B1DFD608}"/>
              </a:ext>
            </a:extLst>
          </p:cNvPr>
          <p:cNvGraphicFramePr>
            <a:graphicFrameLocks noGrp="1"/>
          </p:cNvGraphicFramePr>
          <p:nvPr/>
        </p:nvGraphicFramePr>
        <p:xfrm>
          <a:off x="474138" y="2196361"/>
          <a:ext cx="8392329" cy="4224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9637">
                  <a:extLst>
                    <a:ext uri="{9D8B030D-6E8A-4147-A177-3AD203B41FA5}">
                      <a16:colId xmlns:a16="http://schemas.microsoft.com/office/drawing/2014/main" val="33300746"/>
                    </a:ext>
                  </a:extLst>
                </a:gridCol>
                <a:gridCol w="1615673">
                  <a:extLst>
                    <a:ext uri="{9D8B030D-6E8A-4147-A177-3AD203B41FA5}">
                      <a16:colId xmlns:a16="http://schemas.microsoft.com/office/drawing/2014/main" val="1094951973"/>
                    </a:ext>
                  </a:extLst>
                </a:gridCol>
                <a:gridCol w="1615673">
                  <a:extLst>
                    <a:ext uri="{9D8B030D-6E8A-4147-A177-3AD203B41FA5}">
                      <a16:colId xmlns:a16="http://schemas.microsoft.com/office/drawing/2014/main" val="3073900879"/>
                    </a:ext>
                  </a:extLst>
                </a:gridCol>
                <a:gridCol w="1615673">
                  <a:extLst>
                    <a:ext uri="{9D8B030D-6E8A-4147-A177-3AD203B41FA5}">
                      <a16:colId xmlns:a16="http://schemas.microsoft.com/office/drawing/2014/main" val="1757144368"/>
                    </a:ext>
                  </a:extLst>
                </a:gridCol>
                <a:gridCol w="1615673">
                  <a:extLst>
                    <a:ext uri="{9D8B030D-6E8A-4147-A177-3AD203B41FA5}">
                      <a16:colId xmlns:a16="http://schemas.microsoft.com/office/drawing/2014/main" val="868534649"/>
                    </a:ext>
                  </a:extLst>
                </a:gridCol>
              </a:tblGrid>
              <a:tr h="1700784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Méthodes hiérarchiques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 agglomération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 division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244052"/>
                  </a:ext>
                </a:extLst>
              </a:tr>
              <a:tr h="1700784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Méthodes de partitionnement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 - Means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 - Medoids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Basé densité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Réseaux de </a:t>
                      </a:r>
                      <a:r>
                        <a:rPr lang="fr-FR" dirty="0" err="1"/>
                        <a:t>Konohen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Mean</a:t>
                      </a:r>
                      <a:r>
                        <a:rPr lang="fr-FR" dirty="0"/>
                        <a:t> Shift, Spectral Clustering, …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658998"/>
                  </a:ext>
                </a:extLst>
              </a:tr>
              <a:tr h="411480">
                <a:tc gridSpan="5"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Analyse floue </a:t>
                      </a:r>
                      <a:r>
                        <a:rPr lang="fr-FR" dirty="0"/>
                        <a:t>(</a:t>
                      </a:r>
                      <a:r>
                        <a:rPr lang="fr-FR" dirty="0" err="1"/>
                        <a:t>Fuzzy</a:t>
                      </a:r>
                      <a:r>
                        <a:rPr lang="fr-FR" dirty="0"/>
                        <a:t> Clustering)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909661"/>
                  </a:ext>
                </a:extLst>
              </a:tr>
              <a:tr h="411480">
                <a:tc gridSpan="5"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méthodes </a:t>
                      </a:r>
                      <a:r>
                        <a:rPr lang="fr-FR" b="1" dirty="0"/>
                        <a:t>mixtes</a:t>
                      </a:r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37329"/>
                  </a:ext>
                </a:extLst>
              </a:tr>
            </a:tbl>
          </a:graphicData>
        </a:graphic>
      </p:graphicFrame>
      <p:pic>
        <p:nvPicPr>
          <p:cNvPr id="1026" name="Picture 2" descr="L'art subtil du clustering. Comment découper un ensemble d'éléments… | by  Julien Wiesel | Medium">
            <a:extLst>
              <a:ext uri="{FF2B5EF4-FFF2-40B4-BE49-F238E27FC236}">
                <a16:creationId xmlns:a16="http://schemas.microsoft.com/office/drawing/2014/main" id="{389FAC10-5FB6-36E6-F26F-E15B5F2A5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846" y="2288499"/>
            <a:ext cx="2254955" cy="1262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he Hierarchical Clustering Algorithm Works - Dataaspirant">
            <a:extLst>
              <a:ext uri="{FF2B5EF4-FFF2-40B4-BE49-F238E27FC236}">
                <a16:creationId xmlns:a16="http://schemas.microsoft.com/office/drawing/2014/main" id="{C33FE8F4-118A-8AF4-BB7E-88EC1686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89" y="2288498"/>
            <a:ext cx="1701150" cy="12627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ED049C4-5597-41FA-FEEF-C96F87A75D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04" b="11850"/>
          <a:stretch/>
        </p:blipFill>
        <p:spPr>
          <a:xfrm>
            <a:off x="4135569" y="3953553"/>
            <a:ext cx="1371362" cy="1274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749D862-8367-800C-562B-1A2E5A2CF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322" y="3952438"/>
            <a:ext cx="1409938" cy="1294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0" name="Picture 6" descr="Density-based Clustering | Download Scientific Diagram">
            <a:extLst>
              <a:ext uri="{FF2B5EF4-FFF2-40B4-BE49-F238E27FC236}">
                <a16:creationId xmlns:a16="http://schemas.microsoft.com/office/drawing/2014/main" id="{5F21857A-2186-0901-9FB1-07728250D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 t="1489" r="4121" b="20948"/>
          <a:stretch/>
        </p:blipFill>
        <p:spPr bwMode="auto">
          <a:xfrm>
            <a:off x="5706342" y="4045998"/>
            <a:ext cx="1461643" cy="11320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369F9C5-5C51-A80F-B40B-89CFDE2CDD98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0AD739-7B82-67E1-050F-6FFE48E9E5EE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7B8AAF-986B-DDE6-D7E7-479D56A7ECD8}"/>
              </a:ext>
            </a:extLst>
          </p:cNvPr>
          <p:cNvSpPr txBox="1"/>
          <p:nvPr/>
        </p:nvSpPr>
        <p:spPr>
          <a:xfrm>
            <a:off x="3982058" y="246382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C58D4B-A8DD-3FDD-8F2A-4F4C7077119F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B024C0-7A66-ADF2-D429-C1EC6654ABE2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9" name="Accolade ouvrante 15">
            <a:extLst>
              <a:ext uri="{FF2B5EF4-FFF2-40B4-BE49-F238E27FC236}">
                <a16:creationId xmlns:a16="http://schemas.microsoft.com/office/drawing/2014/main" id="{2E440A43-4C4D-E825-0CF3-C55F80E5FCB4}"/>
              </a:ext>
            </a:extLst>
          </p:cNvPr>
          <p:cNvSpPr/>
          <p:nvPr/>
        </p:nvSpPr>
        <p:spPr>
          <a:xfrm>
            <a:off x="449423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ouvrante 15">
            <a:extLst>
              <a:ext uri="{FF2B5EF4-FFF2-40B4-BE49-F238E27FC236}">
                <a16:creationId xmlns:a16="http://schemas.microsoft.com/office/drawing/2014/main" id="{D3E197ED-D591-18A9-8A53-D499CEE58CC6}"/>
              </a:ext>
            </a:extLst>
          </p:cNvPr>
          <p:cNvSpPr/>
          <p:nvPr/>
        </p:nvSpPr>
        <p:spPr>
          <a:xfrm flipH="1">
            <a:off x="1575202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F884FC-04F2-9BA2-5304-E73F0D8E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17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E374-B4A9-A935-5DE5-4B7CBF88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B971CE-50D9-705C-5ACA-2DCF4E54B6F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5AC14-6C16-D017-3DAF-863D007B025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CFE502F5-B84B-2446-4D50-C6F8BD92DD6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6C188E7-23A9-2B9C-012A-E8F6C75DCFDF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Introduction</a:t>
            </a:r>
          </a:p>
        </p:txBody>
      </p:sp>
      <p:sp>
        <p:nvSpPr>
          <p:cNvPr id="24" name="Accolade ouvrante 15">
            <a:extLst>
              <a:ext uri="{FF2B5EF4-FFF2-40B4-BE49-F238E27FC236}">
                <a16:creationId xmlns:a16="http://schemas.microsoft.com/office/drawing/2014/main" id="{352F4B07-EA51-EE69-5565-B22012F9B373}"/>
              </a:ext>
            </a:extLst>
          </p:cNvPr>
          <p:cNvSpPr/>
          <p:nvPr/>
        </p:nvSpPr>
        <p:spPr>
          <a:xfrm>
            <a:off x="7497996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15">
            <a:extLst>
              <a:ext uri="{FF2B5EF4-FFF2-40B4-BE49-F238E27FC236}">
                <a16:creationId xmlns:a16="http://schemas.microsoft.com/office/drawing/2014/main" id="{7C7426DF-F706-5D27-8007-A2856E1864A8}"/>
              </a:ext>
            </a:extLst>
          </p:cNvPr>
          <p:cNvSpPr/>
          <p:nvPr/>
        </p:nvSpPr>
        <p:spPr>
          <a:xfrm flipH="1">
            <a:off x="8623775" y="21437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33E75A-E9E3-4742-47D0-87E2A66DC71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49A0EA-4162-15B7-6379-9C9B0AB40D98}"/>
              </a:ext>
            </a:extLst>
          </p:cNvPr>
          <p:cNvSpPr txBox="1"/>
          <p:nvPr/>
        </p:nvSpPr>
        <p:spPr>
          <a:xfrm>
            <a:off x="3982058" y="246382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86726E-01C4-3105-6C7C-400CD362D4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EE8C7E-AC36-E2BE-B901-AFBBC8357801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063265-7B01-BCAB-9234-CEF5BB320D28}"/>
              </a:ext>
            </a:extLst>
          </p:cNvPr>
          <p:cNvSpPr txBox="1"/>
          <p:nvPr/>
        </p:nvSpPr>
        <p:spPr>
          <a:xfrm>
            <a:off x="758370" y="1453432"/>
            <a:ext cx="507879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Les algorithmes de clustering basés sur la densité sont capables de détecter des clusters de formes arbitraires tout en gérant le bruit.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Ces algorithmes ont diverses utilisations, notamment pour la segmentation d’images, l’analyse géographique, l’analyse de comportements…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Il existe différents algorithmes pouvant prendre en charge des jeux de données à densité uniformes ou variable, à tailles différentes, à structure simple ou complexe…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choix de l’algorithme dépend du jeu de données considérés ainsi que le but de l’analyse effectuée.</a:t>
            </a:r>
          </a:p>
        </p:txBody>
      </p:sp>
      <p:pic>
        <p:nvPicPr>
          <p:cNvPr id="8" name="Picture 7" descr="A screenshot of a data visualization&#10;&#10;Description automatically generated">
            <a:extLst>
              <a:ext uri="{FF2B5EF4-FFF2-40B4-BE49-F238E27FC236}">
                <a16:creationId xmlns:a16="http://schemas.microsoft.com/office/drawing/2014/main" id="{1F929E0D-710F-9CCC-F41F-5389023A7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146909" y="3800382"/>
            <a:ext cx="2427999" cy="2594083"/>
          </a:xfrm>
          <a:prstGeom prst="rect">
            <a:avLst/>
          </a:prstGeom>
        </p:spPr>
      </p:pic>
      <p:pic>
        <p:nvPicPr>
          <p:cNvPr id="10" name="Picture 7" descr="A screenshot of a data visualization&#10;&#10;Description automatically generated">
            <a:extLst>
              <a:ext uri="{FF2B5EF4-FFF2-40B4-BE49-F238E27FC236}">
                <a16:creationId xmlns:a16="http://schemas.microsoft.com/office/drawing/2014/main" id="{D59BB9F3-993D-C9C4-58B6-1DBB0471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7"/>
          <a:stretch/>
        </p:blipFill>
        <p:spPr>
          <a:xfrm>
            <a:off x="6151634" y="891317"/>
            <a:ext cx="2423274" cy="259408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DF3000-5171-28C0-AFEE-D90C0481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516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B8528-F823-D276-2C84-CB557C8F4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1656D1-E1ED-702F-38E8-EE562FC5D058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62DCB-B672-784F-BF57-BEF588926B61}"/>
              </a:ext>
            </a:extLst>
          </p:cNvPr>
          <p:cNvSpPr/>
          <p:nvPr/>
        </p:nvSpPr>
        <p:spPr>
          <a:xfrm>
            <a:off x="203287" y="1836856"/>
            <a:ext cx="8716297" cy="2303056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>
                <a:latin typeface="Book Antiqua" panose="02040602050305030304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Merci pour votre attention!</a:t>
            </a:r>
          </a:p>
        </p:txBody>
      </p:sp>
    </p:spTree>
    <p:extLst>
      <p:ext uri="{BB962C8B-B14F-4D97-AF65-F5344CB8AC3E}">
        <p14:creationId xmlns:p14="http://schemas.microsoft.com/office/powerpoint/2010/main" val="3332109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A6D91-41B4-0E0C-D078-DCC72487B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FADBEC-ADA0-1FF1-E58D-04E100739AA4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0CF205-F48D-B10C-49F2-062E3B9ED67A}"/>
              </a:ext>
            </a:extLst>
          </p:cNvPr>
          <p:cNvSpPr/>
          <p:nvPr/>
        </p:nvSpPr>
        <p:spPr>
          <a:xfrm>
            <a:off x="183931" y="173421"/>
            <a:ext cx="9044375" cy="884181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Références bibliographiques</a:t>
            </a:r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98C14802-2EE8-CCE4-995B-30F5FB22518E}"/>
              </a:ext>
            </a:extLst>
          </p:cNvPr>
          <p:cNvSpPr/>
          <p:nvPr/>
        </p:nvSpPr>
        <p:spPr>
          <a:xfrm flipV="1">
            <a:off x="183931" y="1057544"/>
            <a:ext cx="156296" cy="243265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A22832-6373-EC3B-C0AF-41512F20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62</a:t>
            </a:fld>
            <a:endParaRPr lang="fr-FR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AFBBD34-2E25-36A9-C23F-8D5EF823DBE3}"/>
              </a:ext>
            </a:extLst>
          </p:cNvPr>
          <p:cNvSpPr txBox="1"/>
          <p:nvPr/>
        </p:nvSpPr>
        <p:spPr>
          <a:xfrm>
            <a:off x="673509" y="1701075"/>
            <a:ext cx="7796981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Xu, R., &amp; Wunsch, D. C. (2009). </a:t>
            </a:r>
            <a:r>
              <a:rPr lang="en-US" b="1" i="1" dirty="0"/>
              <a:t>DATA CLUSTERING: Algorithms and applications</a:t>
            </a:r>
            <a:r>
              <a:rPr lang="en-US" dirty="0"/>
              <a:t>. Chapman &amp; Hall/CRC Data Mining and Knowledge Discovery Series. Boca Raton, FL: CRC Press. </a:t>
            </a:r>
            <a:r>
              <a:rPr lang="en-US" b="1" i="1" dirty="0"/>
              <a:t>(Chapter 5)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https://www.atlantbh.com/clustering-algorithms-dbscan-vs-optics/</a:t>
            </a:r>
            <a:endParaRPr lang="fr-FR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https://stackoverflow.com/questions/38064386/dbscan-vs-optics-for-automatic-clustering</a:t>
            </a:r>
            <a:endParaRPr lang="fr-FR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ea typeface="DotumChe" panose="020B0503020000020004" pitchFamily="49" charset="-127"/>
                <a:cs typeface="Arial" panose="020B0604020202020204" pitchFamily="34" charset="0"/>
                <a:hlinkClick r:id="rId4"/>
              </a:rPr>
              <a:t>https://cofactorgenomics.com/curse-of-dimensionality-wk-16/</a:t>
            </a:r>
            <a:endParaRPr lang="en-US" sz="1800" kern="100" dirty="0">
              <a:effectLst/>
              <a:ea typeface="DotumChe" panose="020B0503020000020004" pitchFamily="49" charset="-127"/>
              <a:cs typeface="Arial" panose="020B0604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https://users.informatik.uni-halle.de/~hinnebur/PS_Files/denclue2_0_ida2007.pdf</a:t>
            </a:r>
            <a:endParaRPr lang="fr-FR" kern="1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4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E374-B4A9-A935-5DE5-4B7CBF88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B971CE-50D9-705C-5ACA-2DCF4E54B6F2}"/>
              </a:ext>
            </a:extLst>
          </p:cNvPr>
          <p:cNvSpPr/>
          <p:nvPr/>
        </p:nvSpPr>
        <p:spPr>
          <a:xfrm>
            <a:off x="347424" y="98919"/>
            <a:ext cx="8612646" cy="6554129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5AC14-6C16-D017-3DAF-863D007B0254}"/>
              </a:ext>
            </a:extLst>
          </p:cNvPr>
          <p:cNvSpPr/>
          <p:nvPr/>
        </p:nvSpPr>
        <p:spPr>
          <a:xfrm>
            <a:off x="183931" y="173421"/>
            <a:ext cx="9044375" cy="512379"/>
          </a:xfrm>
          <a:prstGeom prst="rect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3500000" sx="98000" sy="98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CFE502F5-B84B-2446-4D50-C6F8BD92DD65}"/>
              </a:ext>
            </a:extLst>
          </p:cNvPr>
          <p:cNvSpPr/>
          <p:nvPr/>
        </p:nvSpPr>
        <p:spPr>
          <a:xfrm flipV="1">
            <a:off x="183931" y="685798"/>
            <a:ext cx="156296" cy="14097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6C188E7-23A9-2B9C-012A-E8F6C75DCFDF}"/>
              </a:ext>
            </a:extLst>
          </p:cNvPr>
          <p:cNvSpPr txBox="1"/>
          <p:nvPr/>
        </p:nvSpPr>
        <p:spPr>
          <a:xfrm>
            <a:off x="474138" y="235326"/>
            <a:ext cx="141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EEECE1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/>
              <a:t>Introduction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33E75A-E9E3-4742-47D0-87E2A66DC716}"/>
              </a:ext>
            </a:extLst>
          </p:cNvPr>
          <p:cNvSpPr txBox="1"/>
          <p:nvPr/>
        </p:nvSpPr>
        <p:spPr>
          <a:xfrm>
            <a:off x="1909984" y="236876"/>
            <a:ext cx="196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Dens. Based Cluster.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49A0EA-4162-15B7-6379-9C9B0AB40D98}"/>
              </a:ext>
            </a:extLst>
          </p:cNvPr>
          <p:cNvSpPr txBox="1"/>
          <p:nvPr/>
        </p:nvSpPr>
        <p:spPr>
          <a:xfrm>
            <a:off x="3982058" y="246382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86726E-01C4-3105-6C7C-400CD362D483}"/>
              </a:ext>
            </a:extLst>
          </p:cNvPr>
          <p:cNvSpPr txBox="1"/>
          <p:nvPr/>
        </p:nvSpPr>
        <p:spPr>
          <a:xfrm>
            <a:off x="5453766" y="233938"/>
            <a:ext cx="196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Variantes DBSCAN</a:t>
            </a:r>
            <a:endParaRPr lang="fr-FR" sz="1600" dirty="0">
              <a:solidFill>
                <a:srgbClr val="A1919D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EE8C7E-AC36-E2BE-B901-AFBBC8357801}"/>
              </a:ext>
            </a:extLst>
          </p:cNvPr>
          <p:cNvSpPr txBox="1"/>
          <p:nvPr/>
        </p:nvSpPr>
        <p:spPr>
          <a:xfrm>
            <a:off x="7500038" y="226826"/>
            <a:ext cx="1366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A1919D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21" name="Accolade ouvrante 15">
            <a:extLst>
              <a:ext uri="{FF2B5EF4-FFF2-40B4-BE49-F238E27FC236}">
                <a16:creationId xmlns:a16="http://schemas.microsoft.com/office/drawing/2014/main" id="{ADA4391B-2CDD-4BA8-99AE-D360062A1B99}"/>
              </a:ext>
            </a:extLst>
          </p:cNvPr>
          <p:cNvSpPr/>
          <p:nvPr/>
        </p:nvSpPr>
        <p:spPr>
          <a:xfrm>
            <a:off x="449423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ouvrante 15">
            <a:extLst>
              <a:ext uri="{FF2B5EF4-FFF2-40B4-BE49-F238E27FC236}">
                <a16:creationId xmlns:a16="http://schemas.microsoft.com/office/drawing/2014/main" id="{B6F26BA9-C70D-47FC-9893-A326E69817A4}"/>
              </a:ext>
            </a:extLst>
          </p:cNvPr>
          <p:cNvSpPr/>
          <p:nvPr/>
        </p:nvSpPr>
        <p:spPr>
          <a:xfrm flipH="1">
            <a:off x="1575202" y="233938"/>
            <a:ext cx="285352" cy="375740"/>
          </a:xfrm>
          <a:custGeom>
            <a:avLst/>
            <a:gdLst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0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7" fmla="*/ 510550 w 510550"/>
              <a:gd name="connsiteY7" fmla="*/ 636608 h 636608"/>
              <a:gd name="connsiteX0" fmla="*/ 510550 w 510550"/>
              <a:gd name="connsiteY0" fmla="*/ 636608 h 636608"/>
              <a:gd name="connsiteX1" fmla="*/ 255275 w 510550"/>
              <a:gd name="connsiteY1" fmla="*/ 594064 h 636608"/>
              <a:gd name="connsiteX2" fmla="*/ 255275 w 510550"/>
              <a:gd name="connsiteY2" fmla="*/ 360848 h 636608"/>
              <a:gd name="connsiteX3" fmla="*/ 254643 w 510550"/>
              <a:gd name="connsiteY3" fmla="*/ 318304 h 636608"/>
              <a:gd name="connsiteX4" fmla="*/ 255275 w 510550"/>
              <a:gd name="connsiteY4" fmla="*/ 275760 h 636608"/>
              <a:gd name="connsiteX5" fmla="*/ 255275 w 510550"/>
              <a:gd name="connsiteY5" fmla="*/ 42544 h 636608"/>
              <a:gd name="connsiteX6" fmla="*/ 510550 w 510550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8213 w 255907"/>
              <a:gd name="connsiteY3" fmla="*/ 315508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7" fmla="*/ 255907 w 255907"/>
              <a:gd name="connsiteY7" fmla="*/ 636608 h 636608"/>
              <a:gd name="connsiteX0" fmla="*/ 255907 w 255907"/>
              <a:gd name="connsiteY0" fmla="*/ 636608 h 636608"/>
              <a:gd name="connsiteX1" fmla="*/ 632 w 255907"/>
              <a:gd name="connsiteY1" fmla="*/ 594064 h 636608"/>
              <a:gd name="connsiteX2" fmla="*/ 632 w 255907"/>
              <a:gd name="connsiteY2" fmla="*/ 360848 h 636608"/>
              <a:gd name="connsiteX3" fmla="*/ 0 w 255907"/>
              <a:gd name="connsiteY3" fmla="*/ 318304 h 636608"/>
              <a:gd name="connsiteX4" fmla="*/ 632 w 255907"/>
              <a:gd name="connsiteY4" fmla="*/ 275760 h 636608"/>
              <a:gd name="connsiteX5" fmla="*/ 632 w 255907"/>
              <a:gd name="connsiteY5" fmla="*/ 42544 h 636608"/>
              <a:gd name="connsiteX6" fmla="*/ 255907 w 255907"/>
              <a:gd name="connsiteY6" fmla="*/ 0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122513 w 370207"/>
              <a:gd name="connsiteY3" fmla="*/ 315508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7" fmla="*/ 370207 w 370207"/>
              <a:gd name="connsiteY7" fmla="*/ 636608 h 636608"/>
              <a:gd name="connsiteX0" fmla="*/ 370207 w 370207"/>
              <a:gd name="connsiteY0" fmla="*/ 636608 h 636608"/>
              <a:gd name="connsiteX1" fmla="*/ 114932 w 370207"/>
              <a:gd name="connsiteY1" fmla="*/ 594064 h 636608"/>
              <a:gd name="connsiteX2" fmla="*/ 114932 w 370207"/>
              <a:gd name="connsiteY2" fmla="*/ 360848 h 636608"/>
              <a:gd name="connsiteX3" fmla="*/ 0 w 370207"/>
              <a:gd name="connsiteY3" fmla="*/ 320209 h 636608"/>
              <a:gd name="connsiteX4" fmla="*/ 114932 w 370207"/>
              <a:gd name="connsiteY4" fmla="*/ 275760 h 636608"/>
              <a:gd name="connsiteX5" fmla="*/ 114932 w 370207"/>
              <a:gd name="connsiteY5" fmla="*/ 42544 h 636608"/>
              <a:gd name="connsiteX6" fmla="*/ 370207 w 370207"/>
              <a:gd name="connsiteY6" fmla="*/ 0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154456 w 402150"/>
              <a:gd name="connsiteY3" fmla="*/ 315508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7" fmla="*/ 402150 w 402150"/>
              <a:gd name="connsiteY7" fmla="*/ 636608 h 636608"/>
              <a:gd name="connsiteX0" fmla="*/ 402150 w 402150"/>
              <a:gd name="connsiteY0" fmla="*/ 636608 h 636608"/>
              <a:gd name="connsiteX1" fmla="*/ 146875 w 402150"/>
              <a:gd name="connsiteY1" fmla="*/ 594064 h 636608"/>
              <a:gd name="connsiteX2" fmla="*/ 146875 w 402150"/>
              <a:gd name="connsiteY2" fmla="*/ 360848 h 636608"/>
              <a:gd name="connsiteX3" fmla="*/ 31943 w 402150"/>
              <a:gd name="connsiteY3" fmla="*/ 320209 h 636608"/>
              <a:gd name="connsiteX4" fmla="*/ 146875 w 402150"/>
              <a:gd name="connsiteY4" fmla="*/ 275760 h 636608"/>
              <a:gd name="connsiteX5" fmla="*/ 146875 w 402150"/>
              <a:gd name="connsiteY5" fmla="*/ 42544 h 636608"/>
              <a:gd name="connsiteX6" fmla="*/ 402150 w 402150"/>
              <a:gd name="connsiteY6" fmla="*/ 0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22514 w 370208"/>
              <a:gd name="connsiteY3" fmla="*/ 315508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7" fmla="*/ 370208 w 370208"/>
              <a:gd name="connsiteY7" fmla="*/ 636608 h 636608"/>
              <a:gd name="connsiteX0" fmla="*/ 370208 w 370208"/>
              <a:gd name="connsiteY0" fmla="*/ 636608 h 636608"/>
              <a:gd name="connsiteX1" fmla="*/ 114933 w 370208"/>
              <a:gd name="connsiteY1" fmla="*/ 594064 h 636608"/>
              <a:gd name="connsiteX2" fmla="*/ 114933 w 370208"/>
              <a:gd name="connsiteY2" fmla="*/ 360848 h 636608"/>
              <a:gd name="connsiteX3" fmla="*/ 1 w 370208"/>
              <a:gd name="connsiteY3" fmla="*/ 320209 h 636608"/>
              <a:gd name="connsiteX4" fmla="*/ 114933 w 370208"/>
              <a:gd name="connsiteY4" fmla="*/ 275760 h 636608"/>
              <a:gd name="connsiteX5" fmla="*/ 114933 w 370208"/>
              <a:gd name="connsiteY5" fmla="*/ 42544 h 636608"/>
              <a:gd name="connsiteX6" fmla="*/ 370208 w 370208"/>
              <a:gd name="connsiteY6" fmla="*/ 0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69174 w 316868"/>
              <a:gd name="connsiteY3" fmla="*/ 315508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7" fmla="*/ 316868 w 316868"/>
              <a:gd name="connsiteY7" fmla="*/ 636608 h 636608"/>
              <a:gd name="connsiteX0" fmla="*/ 316868 w 316868"/>
              <a:gd name="connsiteY0" fmla="*/ 636608 h 636608"/>
              <a:gd name="connsiteX1" fmla="*/ 61593 w 316868"/>
              <a:gd name="connsiteY1" fmla="*/ 594064 h 636608"/>
              <a:gd name="connsiteX2" fmla="*/ 61593 w 316868"/>
              <a:gd name="connsiteY2" fmla="*/ 360848 h 636608"/>
              <a:gd name="connsiteX3" fmla="*/ 1 w 316868"/>
              <a:gd name="connsiteY3" fmla="*/ 318304 h 636608"/>
              <a:gd name="connsiteX4" fmla="*/ 61593 w 316868"/>
              <a:gd name="connsiteY4" fmla="*/ 275760 h 636608"/>
              <a:gd name="connsiteX5" fmla="*/ 61593 w 316868"/>
              <a:gd name="connsiteY5" fmla="*/ 42544 h 636608"/>
              <a:gd name="connsiteX6" fmla="*/ 316868 w 31686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23454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3929 w 271148"/>
              <a:gd name="connsiteY3" fmla="*/ 315508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7" fmla="*/ 271148 w 271148"/>
              <a:gd name="connsiteY7" fmla="*/ 636608 h 636608"/>
              <a:gd name="connsiteX0" fmla="*/ 271148 w 271148"/>
              <a:gd name="connsiteY0" fmla="*/ 636608 h 636608"/>
              <a:gd name="connsiteX1" fmla="*/ 15873 w 271148"/>
              <a:gd name="connsiteY1" fmla="*/ 594064 h 636608"/>
              <a:gd name="connsiteX2" fmla="*/ 15873 w 271148"/>
              <a:gd name="connsiteY2" fmla="*/ 360848 h 636608"/>
              <a:gd name="connsiteX3" fmla="*/ 1 w 271148"/>
              <a:gd name="connsiteY3" fmla="*/ 320209 h 636608"/>
              <a:gd name="connsiteX4" fmla="*/ 15873 w 271148"/>
              <a:gd name="connsiteY4" fmla="*/ 275760 h 636608"/>
              <a:gd name="connsiteX5" fmla="*/ 15873 w 271148"/>
              <a:gd name="connsiteY5" fmla="*/ 42544 h 636608"/>
              <a:gd name="connsiteX6" fmla="*/ 271148 w 271148"/>
              <a:gd name="connsiteY6" fmla="*/ 0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2572 w 259791"/>
              <a:gd name="connsiteY3" fmla="*/ 315508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  <a:gd name="connsiteX7" fmla="*/ 259791 w 259791"/>
              <a:gd name="connsiteY7" fmla="*/ 636608 h 636608"/>
              <a:gd name="connsiteX0" fmla="*/ 259791 w 259791"/>
              <a:gd name="connsiteY0" fmla="*/ 636608 h 636608"/>
              <a:gd name="connsiteX1" fmla="*/ 4516 w 259791"/>
              <a:gd name="connsiteY1" fmla="*/ 594064 h 636608"/>
              <a:gd name="connsiteX2" fmla="*/ 4516 w 259791"/>
              <a:gd name="connsiteY2" fmla="*/ 360848 h 636608"/>
              <a:gd name="connsiteX3" fmla="*/ 5789 w 259791"/>
              <a:gd name="connsiteY3" fmla="*/ 314494 h 636608"/>
              <a:gd name="connsiteX4" fmla="*/ 4516 w 259791"/>
              <a:gd name="connsiteY4" fmla="*/ 275760 h 636608"/>
              <a:gd name="connsiteX5" fmla="*/ 4516 w 259791"/>
              <a:gd name="connsiteY5" fmla="*/ 42544 h 636608"/>
              <a:gd name="connsiteX6" fmla="*/ 259791 w 259791"/>
              <a:gd name="connsiteY6" fmla="*/ 0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91" h="636608" stroke="0" extrusionOk="0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9332" y="315508"/>
                  <a:pt x="2572" y="315508"/>
                </a:cubicBezTo>
                <a:cubicBezTo>
                  <a:pt x="-4188" y="315508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  <a:lnTo>
                  <a:pt x="259791" y="636608"/>
                </a:lnTo>
                <a:close/>
              </a:path>
              <a:path w="259791" h="636608" fill="none">
                <a:moveTo>
                  <a:pt x="259791" y="636608"/>
                </a:moveTo>
                <a:cubicBezTo>
                  <a:pt x="118807" y="636608"/>
                  <a:pt x="4516" y="617560"/>
                  <a:pt x="4516" y="594064"/>
                </a:cubicBezTo>
                <a:lnTo>
                  <a:pt x="4516" y="360848"/>
                </a:lnTo>
                <a:cubicBezTo>
                  <a:pt x="4516" y="337352"/>
                  <a:pt x="5803" y="314494"/>
                  <a:pt x="5789" y="314494"/>
                </a:cubicBezTo>
                <a:cubicBezTo>
                  <a:pt x="5775" y="314494"/>
                  <a:pt x="4516" y="299256"/>
                  <a:pt x="4516" y="275760"/>
                </a:cubicBezTo>
                <a:lnTo>
                  <a:pt x="4516" y="42544"/>
                </a:lnTo>
                <a:cubicBezTo>
                  <a:pt x="4516" y="19048"/>
                  <a:pt x="118807" y="0"/>
                  <a:pt x="259791" y="0"/>
                </a:cubicBezTo>
              </a:path>
            </a:pathLst>
          </a:custGeom>
          <a:noFill/>
          <a:ln w="28575">
            <a:solidFill>
              <a:srgbClr val="EEECE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F5CFA0-8681-4952-8BDB-9716C5F198A3}"/>
              </a:ext>
            </a:extLst>
          </p:cNvPr>
          <p:cNvGrpSpPr/>
          <p:nvPr/>
        </p:nvGrpSpPr>
        <p:grpSpPr>
          <a:xfrm>
            <a:off x="1375690" y="1963559"/>
            <a:ext cx="3258000" cy="3411729"/>
            <a:chOff x="734775" y="1175698"/>
            <a:chExt cx="3258000" cy="3411729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0B6051D-9F9E-430A-B0E3-07C980EDF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" r="5050"/>
            <a:stretch/>
          </p:blipFill>
          <p:spPr bwMode="auto">
            <a:xfrm>
              <a:off x="734775" y="1175698"/>
              <a:ext cx="3258000" cy="3042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F1CE6E-D896-4289-8FAF-78D59A561679}"/>
                </a:ext>
              </a:extLst>
            </p:cNvPr>
            <p:cNvSpPr txBox="1"/>
            <p:nvPr/>
          </p:nvSpPr>
          <p:spPr>
            <a:xfrm>
              <a:off x="1055034" y="4218095"/>
              <a:ext cx="2617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Marketing</a:t>
              </a:r>
            </a:p>
          </p:txBody>
        </p:sp>
      </p:grpSp>
      <p:sp>
        <p:nvSpPr>
          <p:cNvPr id="24" name="ZoneTexte 8">
            <a:extLst>
              <a:ext uri="{FF2B5EF4-FFF2-40B4-BE49-F238E27FC236}">
                <a16:creationId xmlns:a16="http://schemas.microsoft.com/office/drawing/2014/main" id="{E8553756-9A5C-416E-8A5A-5E8E4D365A53}"/>
              </a:ext>
            </a:extLst>
          </p:cNvPr>
          <p:cNvSpPr txBox="1"/>
          <p:nvPr/>
        </p:nvSpPr>
        <p:spPr>
          <a:xfrm>
            <a:off x="733648" y="1010096"/>
            <a:ext cx="36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Exemples</a:t>
            </a:r>
            <a:endParaRPr lang="fr-FR" sz="2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AF5BCA-DC19-45EC-AC96-15925761648C}"/>
              </a:ext>
            </a:extLst>
          </p:cNvPr>
          <p:cNvGrpSpPr/>
          <p:nvPr/>
        </p:nvGrpSpPr>
        <p:grpSpPr>
          <a:xfrm>
            <a:off x="5547611" y="968147"/>
            <a:ext cx="2490627" cy="2608147"/>
            <a:chOff x="734775" y="1175698"/>
            <a:chExt cx="3258000" cy="3411729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D9EBA82-2756-40F1-8986-837CFD394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4" r="14374"/>
            <a:stretch/>
          </p:blipFill>
          <p:spPr bwMode="auto">
            <a:xfrm>
              <a:off x="734775" y="1175698"/>
              <a:ext cx="3258000" cy="3042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44D3E1-5088-4233-BE1F-853EF85FA13D}"/>
                </a:ext>
              </a:extLst>
            </p:cNvPr>
            <p:cNvSpPr txBox="1"/>
            <p:nvPr/>
          </p:nvSpPr>
          <p:spPr>
            <a:xfrm>
              <a:off x="1055034" y="4218095"/>
              <a:ext cx="2617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Santé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6D1B06-DDD4-46C3-993D-8AB31730941E}"/>
              </a:ext>
            </a:extLst>
          </p:cNvPr>
          <p:cNvGrpSpPr/>
          <p:nvPr/>
        </p:nvGrpSpPr>
        <p:grpSpPr>
          <a:xfrm>
            <a:off x="5622066" y="3858641"/>
            <a:ext cx="2341720" cy="2622409"/>
            <a:chOff x="734775" y="1175698"/>
            <a:chExt cx="3258000" cy="3541117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1F22EB4F-CDB3-4CEA-B48E-1D81EAA9D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2" r="19882"/>
            <a:stretch/>
          </p:blipFill>
          <p:spPr bwMode="auto">
            <a:xfrm>
              <a:off x="734775" y="1175698"/>
              <a:ext cx="3258000" cy="3042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3B1D99-9FD6-4392-BEBB-427CEAE20C1C}"/>
                </a:ext>
              </a:extLst>
            </p:cNvPr>
            <p:cNvSpPr txBox="1"/>
            <p:nvPr/>
          </p:nvSpPr>
          <p:spPr>
            <a:xfrm>
              <a:off x="1055034" y="4218095"/>
              <a:ext cx="2617482" cy="49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Finance</a:t>
              </a:r>
            </a:p>
          </p:txBody>
        </p: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219A251-3DE9-5C61-A51B-0557741D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8431-0E9D-4DA9-90FC-87883743361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92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19AB5-6324-6013-8B8C-94131603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FD834D4-BA93-3047-4DAD-60A491EB1654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2B00796-A9EC-C78B-49F4-2B5752B9E9AE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C2CE4A4-D6D9-DADA-0537-1C6B34E04964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147E115-53A8-0E3A-4668-8BBD6860BB3E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6113CAF-8534-0D43-0243-ABC5838BA057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1574C1-8471-FBC7-D0BE-CBE131C64C3E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61A7C85-1825-BFFB-058C-9B47066252EE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457BC-1C57-0070-B23B-8A51921871D3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B716D37-F703-C6E6-138B-F609371BC69F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EA5B15-811C-15D1-6A9B-4132F17E7BD8}"/>
              </a:ext>
            </a:extLst>
          </p:cNvPr>
          <p:cNvSpPr txBox="1"/>
          <p:nvPr/>
        </p:nvSpPr>
        <p:spPr>
          <a:xfrm>
            <a:off x="3687531" y="1816400"/>
            <a:ext cx="507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dirty="0"/>
              <a:t>Clustering basé sur la densité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02C5FB-6862-705F-6727-A64514CCAD8D}"/>
              </a:ext>
            </a:extLst>
          </p:cNvPr>
          <p:cNvSpPr txBox="1"/>
          <p:nvPr/>
        </p:nvSpPr>
        <p:spPr>
          <a:xfrm>
            <a:off x="4104525" y="3068455"/>
            <a:ext cx="465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dirty="0"/>
              <a:t>Algorithme de clustering</a:t>
            </a:r>
            <a:r>
              <a:rPr lang="fr-FR"/>
              <a:t>: DBSCAN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D24ECA-07CE-BBD7-FE5A-BF9D33E8BED9}"/>
              </a:ext>
            </a:extLst>
          </p:cNvPr>
          <p:cNvSpPr txBox="1"/>
          <p:nvPr/>
        </p:nvSpPr>
        <p:spPr>
          <a:xfrm>
            <a:off x="3167747" y="558800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/>
              <a:t>Conclusion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D62DA4-13E8-47AC-F7B0-86F5744DA3CB}"/>
              </a:ext>
            </a:extLst>
          </p:cNvPr>
          <p:cNvSpPr txBox="1"/>
          <p:nvPr/>
        </p:nvSpPr>
        <p:spPr>
          <a:xfrm>
            <a:off x="3751065" y="443193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dirty="0"/>
              <a:t>Variantes </a:t>
            </a:r>
            <a:r>
              <a:rPr lang="fr-FR"/>
              <a:t>de DBSCAN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306E6F5-DBE0-410C-7EB8-6D95924352CF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38716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E353-DBED-424C-A90B-8C53EC98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B6E92013-4E27-39D6-033B-CEC6CB883B7B}"/>
              </a:ext>
            </a:extLst>
          </p:cNvPr>
          <p:cNvSpPr>
            <a:spLocks noChangeAspect="1"/>
          </p:cNvSpPr>
          <p:nvPr/>
        </p:nvSpPr>
        <p:spPr>
          <a:xfrm>
            <a:off x="-1455349" y="1909629"/>
            <a:ext cx="2986267" cy="30387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7C35874-1650-001B-40FF-950A2D38C2C6}"/>
              </a:ext>
            </a:extLst>
          </p:cNvPr>
          <p:cNvSpPr>
            <a:spLocks/>
          </p:cNvSpPr>
          <p:nvPr/>
        </p:nvSpPr>
        <p:spPr>
          <a:xfrm>
            <a:off x="-3452706" y="34007"/>
            <a:ext cx="6890388" cy="67899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B9C0282-74A7-026A-85C1-7C07C05AD557}"/>
              </a:ext>
            </a:extLst>
          </p:cNvPr>
          <p:cNvSpPr>
            <a:spLocks noChangeAspect="1"/>
          </p:cNvSpPr>
          <p:nvPr/>
        </p:nvSpPr>
        <p:spPr>
          <a:xfrm>
            <a:off x="1992584" y="59037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EB9BF0D-8478-4D24-BB9F-C461D3202076}"/>
              </a:ext>
            </a:extLst>
          </p:cNvPr>
          <p:cNvSpPr>
            <a:spLocks noChangeAspect="1"/>
          </p:cNvSpPr>
          <p:nvPr/>
        </p:nvSpPr>
        <p:spPr>
          <a:xfrm>
            <a:off x="2948247" y="177248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B10D3F-A0F9-2904-AD6D-CDE7FF27A123}"/>
              </a:ext>
            </a:extLst>
          </p:cNvPr>
          <p:cNvSpPr>
            <a:spLocks noChangeAspect="1"/>
          </p:cNvSpPr>
          <p:nvPr/>
        </p:nvSpPr>
        <p:spPr>
          <a:xfrm>
            <a:off x="3297689" y="313596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F464D09-113C-AA92-B82C-708ABD405997}"/>
              </a:ext>
            </a:extLst>
          </p:cNvPr>
          <p:cNvSpPr>
            <a:spLocks noChangeAspect="1"/>
          </p:cNvSpPr>
          <p:nvPr/>
        </p:nvSpPr>
        <p:spPr>
          <a:xfrm>
            <a:off x="3084361" y="4499440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12FD687-1F46-55C7-4B42-5F0A64D3EEFE}"/>
              </a:ext>
            </a:extLst>
          </p:cNvPr>
          <p:cNvSpPr>
            <a:spLocks noChangeAspect="1"/>
          </p:cNvSpPr>
          <p:nvPr/>
        </p:nvSpPr>
        <p:spPr>
          <a:xfrm>
            <a:off x="2392746" y="5655509"/>
            <a:ext cx="321016" cy="326657"/>
          </a:xfrm>
          <a:prstGeom prst="ellipse">
            <a:avLst/>
          </a:prstGeom>
          <a:solidFill>
            <a:srgbClr val="8E122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68870-C76A-2132-7211-B8973FD0CBE5}"/>
              </a:ext>
            </a:extLst>
          </p:cNvPr>
          <p:cNvSpPr/>
          <p:nvPr/>
        </p:nvSpPr>
        <p:spPr>
          <a:xfrm>
            <a:off x="-21126" y="6337005"/>
            <a:ext cx="9165125" cy="326657"/>
          </a:xfrm>
          <a:prstGeom prst="rect">
            <a:avLst/>
          </a:prstGeom>
          <a:solidFill>
            <a:srgbClr val="8E12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5F28AB-121C-9BC3-ED63-6F395D0C1068}"/>
              </a:ext>
            </a:extLst>
          </p:cNvPr>
          <p:cNvSpPr txBox="1"/>
          <p:nvPr/>
        </p:nvSpPr>
        <p:spPr>
          <a:xfrm>
            <a:off x="2713762" y="52287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DB4D04-2531-20BF-0284-57F620F646F9}"/>
              </a:ext>
            </a:extLst>
          </p:cNvPr>
          <p:cNvSpPr txBox="1"/>
          <p:nvPr/>
        </p:nvSpPr>
        <p:spPr>
          <a:xfrm>
            <a:off x="3618705" y="1704975"/>
            <a:ext cx="507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E12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basé sur la densité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6CDFD8-5A22-B13F-6469-096C8DC4B94F}"/>
              </a:ext>
            </a:extLst>
          </p:cNvPr>
          <p:cNvSpPr txBox="1"/>
          <p:nvPr/>
        </p:nvSpPr>
        <p:spPr>
          <a:xfrm>
            <a:off x="4104525" y="3068455"/>
            <a:ext cx="465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clustering: 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C16FB4-98B6-E3B0-E5A2-5E8116F1447A}"/>
              </a:ext>
            </a:extLst>
          </p:cNvPr>
          <p:cNvSpPr txBox="1"/>
          <p:nvPr/>
        </p:nvSpPr>
        <p:spPr>
          <a:xfrm>
            <a:off x="3167747" y="5588004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6B6F18-166C-6C01-0C42-E629B9010405}"/>
              </a:ext>
            </a:extLst>
          </p:cNvPr>
          <p:cNvSpPr txBox="1"/>
          <p:nvPr/>
        </p:nvSpPr>
        <p:spPr>
          <a:xfrm>
            <a:off x="3751065" y="4431935"/>
            <a:ext cx="320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Variantes de DBSCAN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2A20EE-B1A0-D757-1463-53EAB3351970}"/>
              </a:ext>
            </a:extLst>
          </p:cNvPr>
          <p:cNvSpPr txBox="1"/>
          <p:nvPr/>
        </p:nvSpPr>
        <p:spPr>
          <a:xfrm>
            <a:off x="0" y="2767280"/>
            <a:ext cx="2986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920204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2582</TotalTime>
  <Words>3523</Words>
  <Application>Microsoft Office PowerPoint</Application>
  <PresentationFormat>Affichage à l'écran (4:3)</PresentationFormat>
  <Paragraphs>665</Paragraphs>
  <Slides>62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74" baseType="lpstr">
      <vt:lpstr>DotumChe</vt:lpstr>
      <vt:lpstr>Arial</vt:lpstr>
      <vt:lpstr>Book Antiqua</vt:lpstr>
      <vt:lpstr>Calibri</vt:lpstr>
      <vt:lpstr>Calibri Light</vt:lpstr>
      <vt:lpstr>Cambria Math</vt:lpstr>
      <vt:lpstr>Courier New</vt:lpstr>
      <vt:lpstr>Nirmala UI Semilight</vt:lpstr>
      <vt:lpstr>Symbol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El Issmaeli</dc:creator>
  <cp:lastModifiedBy>Ali El Issmaeli</cp:lastModifiedBy>
  <cp:revision>20</cp:revision>
  <dcterms:created xsi:type="dcterms:W3CDTF">2024-12-01T12:55:01Z</dcterms:created>
  <dcterms:modified xsi:type="dcterms:W3CDTF">2024-12-10T09:07:07Z</dcterms:modified>
</cp:coreProperties>
</file>